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74" r:id="rId5"/>
    <p:sldId id="259" r:id="rId6"/>
    <p:sldId id="260" r:id="rId7"/>
    <p:sldId id="272" r:id="rId8"/>
    <p:sldId id="261" r:id="rId9"/>
    <p:sldId id="262" r:id="rId10"/>
    <p:sldId id="263" r:id="rId11"/>
    <p:sldId id="264" r:id="rId12"/>
    <p:sldId id="265" r:id="rId13"/>
    <p:sldId id="266" r:id="rId14"/>
    <p:sldId id="273" r:id="rId15"/>
    <p:sldId id="267" r:id="rId16"/>
    <p:sldId id="268" r:id="rId17"/>
    <p:sldId id="269" r:id="rId18"/>
    <p:sldId id="270" r:id="rId19"/>
    <p:sldId id="271" r:id="rId20"/>
  </p:sldIdLst>
  <p:sldSz cx="9144000" cy="5715000" type="screen16x10"/>
  <p:notesSz cx="6858000" cy="9144000"/>
  <p:embeddedFontLst>
    <p:embeddedFont>
      <p:font typeface="Calibri" panose="020F0502020204030204" pitchFamily="34" charset="0"/>
      <p:regular r:id="rId22"/>
      <p:bold r:id="rId23"/>
      <p:italic r:id="rId24"/>
      <p:boldItalic r:id="rId25"/>
    </p:embeddedFont>
    <p:embeddedFont>
      <p:font typeface="Montserrat" panose="02010600030101010101" charset="0"/>
      <p:regular r:id="rId26"/>
      <p:bold r:id="rId27"/>
      <p:italic r:id="rId28"/>
      <p:boldItalic r:id="rId29"/>
    </p:embeddedFont>
    <p:embeddedFont>
      <p:font typeface="Nunito" panose="02010600030101010101"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75" autoAdjust="0"/>
  </p:normalViewPr>
  <p:slideViewPr>
    <p:cSldViewPr snapToGrid="0">
      <p:cViewPr varScale="1">
        <p:scale>
          <a:sx n="65" d="100"/>
          <a:sy n="65" d="100"/>
        </p:scale>
        <p:origin x="11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eb2befa88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p:txBody>
      </p:sp>
      <p:sp>
        <p:nvSpPr>
          <p:cNvPr id="86" name="Google Shape;86;g8eb2befa88_1_5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eb2befa88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3" name="Google Shape;153;g8eb2befa88_1_1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eb2befa88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-accessible, fit different group needs</a:t>
            </a:r>
          </a:p>
          <a:p>
            <a:pPr marL="0" marR="0">
              <a:spcBef>
                <a:spcPts val="0"/>
              </a:spcBef>
              <a:spcAft>
                <a:spcPts val="0"/>
              </a:spcAft>
            </a:pPr>
            <a:r>
              <a:rPr lang="en-CA" dirty="0"/>
              <a:t>-</a:t>
            </a:r>
            <a:r>
              <a:rPr lang="en-US" dirty="0">
                <a:effectLst/>
                <a:latin typeface="Calibri" panose="020F0502020204030204" pitchFamily="34" charset="0"/>
                <a:ea typeface="宋体" panose="02010600030101010101" pitchFamily="2" charset="-122"/>
                <a:cs typeface="Times New Roman" panose="02020603050405020304" pitchFamily="18" charset="0"/>
              </a:rPr>
              <a:t>Elementary: </a:t>
            </a:r>
            <a:r>
              <a:rPr lang="en-US" dirty="0">
                <a:effectLst/>
                <a:latin typeface="宋体" panose="02010600030101010101" pitchFamily="2" charset="-122"/>
                <a:ea typeface="宋体" panose="02010600030101010101" pitchFamily="2" charset="-122"/>
                <a:cs typeface="Times New Roman" panose="02020603050405020304" pitchFamily="18" charset="0"/>
              </a:rPr>
              <a:t>concept of energy with everyday examples</a:t>
            </a:r>
            <a:r>
              <a:rPr lang="en-US" dirty="0">
                <a:effectLst/>
                <a:latin typeface="Calibri" panose="020F0502020204030204" pitchFamily="34" charset="0"/>
                <a:ea typeface="宋体" panose="02010600030101010101" pitchFamily="2" charset="-122"/>
                <a:cs typeface="Times New Roman" panose="02020603050405020304" pitchFamily="18" charset="0"/>
              </a:rPr>
              <a:t>,</a:t>
            </a:r>
            <a:r>
              <a:rPr lang="en-US" dirty="0">
                <a:effectLst/>
                <a:latin typeface="宋体" panose="02010600030101010101" pitchFamily="2" charset="-122"/>
                <a:ea typeface="宋体" panose="02010600030101010101" pitchFamily="2" charset="-122"/>
                <a:cs typeface="Times New Roman" panose="02020603050405020304" pitchFamily="18" charset="0"/>
              </a:rPr>
              <a:t> identified renewable versus nonrenewable sources.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宋体" panose="02010600030101010101" pitchFamily="2" charset="-122"/>
                <a:cs typeface="Times New Roman" panose="02020603050405020304" pitchFamily="18" charset="0"/>
              </a:rPr>
              <a:t>Activity: </a:t>
            </a:r>
            <a:r>
              <a:rPr lang="en-US" dirty="0">
                <a:effectLst/>
                <a:latin typeface="宋体" panose="02010600030101010101" pitchFamily="2" charset="-122"/>
                <a:ea typeface="宋体" panose="02010600030101010101" pitchFamily="2" charset="-122"/>
                <a:cs typeface="Times New Roman" panose="02020603050405020304" pitchFamily="18" charset="0"/>
              </a:rPr>
              <a:t>word search, energy appliances coloring sheet, and an energy Pictionary game.</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intermediate level, the lesson explained the relation between energy and electricity with an animation to discuss the</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principle behind</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building materials highlighted the importance</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of life cycle assessment and ways to evaluate the environmental</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impacts and cost of materials.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Elementary</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err="1">
                <a:effectLst/>
                <a:latin typeface="宋体" panose="02010600030101010101" pitchFamily="2" charset="-122"/>
                <a:ea typeface="宋体" panose="02010600030101010101" pitchFamily="2" charset="-122"/>
                <a:cs typeface="Times New Roman" panose="02020603050405020304" pitchFamily="18" charset="0"/>
              </a:rPr>
              <a:t>sudents</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were introduced to how wood, brick, glass, and steel for different</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components of a house are manufactured.</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Intermediate</a:t>
            </a:r>
            <a:r>
              <a:rPr lang="en-US" dirty="0">
                <a:effectLst/>
                <a:latin typeface="Calibri" panose="020F0502020204030204" pitchFamily="34" charset="0"/>
                <a:ea typeface="宋体" panose="02010600030101010101" pitchFamily="2" charset="-122"/>
                <a:cs typeface="Times New Roman" panose="02020603050405020304" pitchFamily="18" charset="0"/>
              </a:rPr>
              <a:t>:</a:t>
            </a:r>
            <a:r>
              <a:rPr lang="en-US" dirty="0">
                <a:effectLst/>
                <a:latin typeface="宋体" panose="02010600030101010101" pitchFamily="2" charset="-122"/>
                <a:ea typeface="宋体" panose="02010600030101010101" pitchFamily="2" charset="-122"/>
                <a:cs typeface="Times New Roman" panose="02020603050405020304" pitchFamily="18" charset="0"/>
              </a:rPr>
              <a:t> material selection based</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on aesthetics, structure, thermal/moisture control, and air barriers.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marR="0">
              <a:spcBef>
                <a:spcPts val="0"/>
              </a:spcBef>
              <a:spcAft>
                <a:spcPts val="0"/>
              </a:spcAft>
            </a:pPr>
            <a:r>
              <a:rPr lang="en-US" dirty="0">
                <a:effectLst/>
                <a:latin typeface="宋体" panose="02010600030101010101" pitchFamily="2" charset="-122"/>
                <a:ea typeface="宋体" panose="02010600030101010101" pitchFamily="2" charset="-122"/>
                <a:cs typeface="Times New Roman" panose="02020603050405020304" pitchFamily="18" charset="0"/>
              </a:rPr>
              <a:t>emphasized the interconnectedness of building design on human</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wellbeing regarding air quality, thermal comfort, and workspace. Both </a:t>
            </a:r>
            <a:r>
              <a:rPr lang="en-US" dirty="0">
                <a:effectLst/>
                <a:latin typeface="Calibri" panose="020F0502020204030204" pitchFamily="34" charset="0"/>
                <a:ea typeface="宋体" panose="02010600030101010101" pitchFamily="2" charset="-122"/>
                <a:cs typeface="Times New Roman" panose="02020603050405020304" pitchFamily="18" charset="0"/>
              </a:rPr>
              <a:t>e</a:t>
            </a:r>
            <a:r>
              <a:rPr lang="en-US" dirty="0">
                <a:effectLst/>
                <a:latin typeface="宋体" panose="02010600030101010101" pitchFamily="2" charset="-122"/>
                <a:ea typeface="宋体" panose="02010600030101010101" pitchFamily="2" charset="-122"/>
                <a:cs typeface="Times New Roman" panose="02020603050405020304" pitchFamily="18" charset="0"/>
              </a:rPr>
              <a:t>nded with tips for students to maintain a healthy mind and</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body in indoor environments. For example, the elementary students were given a mindful bingo activity to try during</a:t>
            </a:r>
            <a:r>
              <a:rPr lang="en-US" dirty="0">
                <a:effectLst/>
                <a:latin typeface="Calibri" panose="020F0502020204030204" pitchFamily="34" charset="0"/>
                <a:ea typeface="宋体" panose="02010600030101010101" pitchFamily="2" charset="-122"/>
                <a:cs typeface="Times New Roman" panose="02020603050405020304" pitchFamily="18" charset="0"/>
              </a:rPr>
              <a:t> </a:t>
            </a:r>
            <a:r>
              <a:rPr lang="en-US" dirty="0">
                <a:effectLst/>
                <a:latin typeface="宋体" panose="02010600030101010101" pitchFamily="2" charset="-122"/>
                <a:ea typeface="宋体" panose="02010600030101010101" pitchFamily="2" charset="-122"/>
                <a:cs typeface="Times New Roman" panose="02020603050405020304" pitchFamily="18" charset="0"/>
              </a:rPr>
              <a:t>quarantine to practice self-care and stay connected socially with family members, friends, and the local community. </a:t>
            </a:r>
            <a:endParaRPr lang="en-US"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l" rtl="0">
              <a:spcBef>
                <a:spcPts val="0"/>
              </a:spcBef>
              <a:spcAft>
                <a:spcPts val="0"/>
              </a:spcAft>
              <a:buNone/>
            </a:pPr>
            <a:endParaRPr dirty="0"/>
          </a:p>
        </p:txBody>
      </p:sp>
      <p:sp>
        <p:nvSpPr>
          <p:cNvPr id="168" name="Google Shape;168;g8eb2befa88_1_1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69ccd524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a69ccd524a_0_18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69ccd524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a69ccd524a_0_18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8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9a3561d19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等线" panose="02010600030101010101" pitchFamily="2" charset="-122"/>
                <a:cs typeface="Times New Roman" panose="02020603050405020304" pitchFamily="18" charset="0"/>
              </a:rPr>
              <a:t>Leadership in Energy and Environmental Design (LEED) is a green building certification program used worldwide. Developed by the non-profit U.S. Green Building Council (USGBC) it includes a set of rating systems for the design, construction, operation, and maintenance of green buildings, homes, and neighborhoods which aims to help building owners and operators be environmentally responsible and use resources efficiently.</a:t>
            </a:r>
          </a:p>
          <a:p>
            <a:pPr marL="0" lvl="0" indent="0" algn="l" rtl="0">
              <a:spcBef>
                <a:spcPts val="0"/>
              </a:spcBef>
              <a:spcAft>
                <a:spcPts val="0"/>
              </a:spcAft>
              <a:buNone/>
            </a:pPr>
            <a:endParaRPr dirty="0"/>
          </a:p>
        </p:txBody>
      </p:sp>
      <p:sp>
        <p:nvSpPr>
          <p:cNvPr id="186" name="Google Shape;186;g9a3561d195_0_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eb2befa88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8eb2befa88_1_8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69ccd524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3" name="Google Shape;203;ga69ccd524a_0_17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e6b1e8f9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8e6b1e8f94_0_3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329659eeb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5329659eeb_1_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等线" panose="02010600030101010101" pitchFamily="2" charset="-122"/>
              <a:cs typeface="Times New Roman" panose="02020603050405020304" pitchFamily="18" charset="0"/>
            </a:endParaRPr>
          </a:p>
        </p:txBody>
      </p:sp>
      <p:sp>
        <p:nvSpPr>
          <p:cNvPr id="94" name="Google Shape;94;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69ccd524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p>
            <a:pPr marL="0" lvl="0" indent="0" algn="l" rtl="0">
              <a:spcBef>
                <a:spcPts val="0"/>
              </a:spcBef>
              <a:spcAft>
                <a:spcPts val="0"/>
              </a:spcAft>
              <a:buNone/>
            </a:pPr>
            <a:endParaRPr dirty="0"/>
          </a:p>
        </p:txBody>
      </p:sp>
      <p:sp>
        <p:nvSpPr>
          <p:cNvPr id="106" name="Google Shape;106;ga69ccd524a_0_8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69ccd524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p>
            <a:pPr marL="0" lvl="0" indent="0" algn="l" rtl="0">
              <a:spcBef>
                <a:spcPts val="0"/>
              </a:spcBef>
              <a:spcAft>
                <a:spcPts val="0"/>
              </a:spcAft>
              <a:buNone/>
            </a:pPr>
            <a:endParaRPr dirty="0"/>
          </a:p>
        </p:txBody>
      </p:sp>
      <p:sp>
        <p:nvSpPr>
          <p:cNvPr id="106" name="Google Shape;106;ga69ccd524a_0_8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89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69ccd524a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69ccd5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p>
            <a:pPr marL="0" lvl="0" indent="0" algn="l" rtl="0">
              <a:spcBef>
                <a:spcPts val="0"/>
              </a:spcBef>
              <a:spcAft>
                <a:spcPts val="0"/>
              </a:spcAft>
              <a:buNone/>
            </a:pPr>
            <a:endParaRPr dirty="0"/>
          </a:p>
        </p:txBody>
      </p:sp>
      <p:sp>
        <p:nvSpPr>
          <p:cNvPr id="115" name="Google Shape;115;ga69ccd524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eb2befa88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22" name="Google Shape;122;g8eb2befa88_1_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a3561d1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37" name="Google Shape;137;g9a3561d195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075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a3561d1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What is WELL?</a:t>
            </a:r>
            <a:br>
              <a:rPr lang="en-US" sz="1800" dirty="0">
                <a:effectLst/>
                <a:latin typeface="Calibri" panose="020F0502020204030204" pitchFamily="34" charset="0"/>
                <a:ea typeface="等线" panose="02010600030101010101" pitchFamily="2" charset="-122"/>
                <a:cs typeface="Times New Roman" panose="02020603050405020304" pitchFamily="18" charset="0"/>
              </a:rPr>
            </a:br>
            <a:r>
              <a:rPr lang="en-US" sz="1800" dirty="0">
                <a:effectLst/>
                <a:latin typeface="Calibri" panose="020F0502020204030204" pitchFamily="34" charset="0"/>
                <a:ea typeface="等线" panose="02010600030101010101" pitchFamily="2" charset="-122"/>
                <a:cs typeface="Times New Roman" panose="02020603050405020304" pitchFamily="18" charset="0"/>
              </a:rPr>
              <a:t>-WELL Building Standard harnesses built environment as a vehicle to support human health, well-being and comfort, lead to improved nutrition, fitness, mood, performance of its occupants</a:t>
            </a:r>
          </a:p>
          <a:p>
            <a:pPr>
              <a:lnSpc>
                <a:spcPct val="107000"/>
              </a:lnSpc>
              <a:spcAft>
                <a:spcPts val="80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This is achieved by implementing strategies, programs and technologies specially outlined in the 105 features from the 7 categories in the diagram.</a:t>
            </a:r>
          </a:p>
          <a:p>
            <a:pPr marL="0" lvl="0" indent="0" algn="l" rtl="0">
              <a:lnSpc>
                <a:spcPct val="115000"/>
              </a:lnSpc>
              <a:spcBef>
                <a:spcPts val="0"/>
              </a:spcBef>
              <a:spcAft>
                <a:spcPts val="0"/>
              </a:spcAft>
              <a:buClr>
                <a:schemeClr val="dk1"/>
              </a:buClr>
              <a:buSzPts val="1100"/>
              <a:buFont typeface="Arial"/>
              <a:buNone/>
            </a:pPr>
            <a:endParaRPr dirty="0"/>
          </a:p>
        </p:txBody>
      </p:sp>
      <p:sp>
        <p:nvSpPr>
          <p:cNvPr id="137" name="Google Shape;137;g9a3561d195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69ccd524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-An example of a technical feature can be regulation for newly interior paints and coatings to meet standards to reduce VOC (volatile organic compound) that includes benzene, formaldehyde and other chemical compounds. Additional air features are demand control ventilation, air flush, filtration, construction pollution management and so on.</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-For water category, it focuses not only on treatment but also promotion on drinking water</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-for comfort category, major focus is on thermal comfort that relates to HVAC </a:t>
            </a:r>
            <a:r>
              <a:rPr lang="en-US" sz="1200" dirty="0" err="1">
                <a:effectLst/>
                <a:latin typeface="Calibri" panose="020F0502020204030204" pitchFamily="34" charset="0"/>
                <a:ea typeface="等线" panose="02010600030101010101" pitchFamily="2" charset="-122"/>
                <a:cs typeface="Times New Roman" panose="02020603050405020304" pitchFamily="18" charset="0"/>
              </a:rPr>
              <a:t>syste</a:t>
            </a:r>
            <a:r>
              <a:rPr lang="en-US" sz="1200" dirty="0">
                <a:effectLst/>
                <a:latin typeface="Calibri" panose="020F0502020204030204" pitchFamily="34" charset="0"/>
                <a:ea typeface="等线" panose="02010600030101010101" pitchFamily="2" charset="-122"/>
                <a:cs typeface="Times New Roman" panose="02020603050405020304" pitchFamily="18" charset="0"/>
              </a:rPr>
              <a:t>,</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-For nourishment, it includes mindful eating (having enough space to eat), food production on site, supply of fruit and vegetables and so on.</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-For light, the design includes low-glare and daylight modelling, circadian rhythm that fits people’s sleep schedule</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-for fitness, it specifies number of </a:t>
            </a:r>
            <a:r>
              <a:rPr lang="en-US" sz="1200" dirty="0" err="1">
                <a:effectLst/>
                <a:latin typeface="Calibri" panose="020F0502020204030204" pitchFamily="34" charset="0"/>
                <a:ea typeface="等线" panose="02010600030101010101" pitchFamily="2" charset="-122"/>
                <a:cs typeface="Times New Roman" panose="02020603050405020304" pitchFamily="18" charset="0"/>
              </a:rPr>
              <a:t>equipments</a:t>
            </a:r>
            <a:r>
              <a:rPr lang="en-US" sz="1200" dirty="0">
                <a:effectLst/>
                <a:latin typeface="Calibri" panose="020F0502020204030204" pitchFamily="34" charset="0"/>
                <a:ea typeface="等线" panose="02010600030101010101" pitchFamily="2" charset="-122"/>
                <a:cs typeface="Times New Roman" panose="02020603050405020304" pitchFamily="18" charset="0"/>
              </a:rPr>
              <a:t> and outreach promotions</a:t>
            </a:r>
          </a:p>
          <a:p>
            <a:pPr>
              <a:lnSpc>
                <a:spcPct val="107000"/>
              </a:lnSpc>
              <a:spcAft>
                <a:spcPts val="800"/>
              </a:spcAft>
            </a:pPr>
            <a:r>
              <a:rPr lang="en-US" sz="1200" dirty="0">
                <a:effectLst/>
                <a:latin typeface="Calibri" panose="020F0502020204030204" pitchFamily="34" charset="0"/>
                <a:ea typeface="等线" panose="02010600030101010101" pitchFamily="2" charset="-122"/>
                <a:cs typeface="Times New Roman" panose="02020603050405020304" pitchFamily="18" charset="0"/>
              </a:rPr>
              <a:t>-Interestingly, for mind category, one of the feature is altruism, </a:t>
            </a:r>
            <a:r>
              <a:rPr lang="en-US" sz="1200" dirty="0" err="1">
                <a:effectLst/>
                <a:latin typeface="Calibri" panose="020F0502020204030204" pitchFamily="34" charset="0"/>
                <a:ea typeface="等线" panose="02010600030101010101" pitchFamily="2" charset="-122"/>
                <a:cs typeface="Times New Roman" panose="02020603050405020304" pitchFamily="18" charset="0"/>
              </a:rPr>
              <a:t>pychologists</a:t>
            </a:r>
            <a:r>
              <a:rPr lang="en-US" sz="1200" dirty="0">
                <a:effectLst/>
                <a:latin typeface="Calibri" panose="020F0502020204030204" pitchFamily="34" charset="0"/>
                <a:ea typeface="等线" panose="02010600030101010101" pitchFamily="2" charset="-122"/>
                <a:cs typeface="Times New Roman" panose="02020603050405020304" pitchFamily="18" charset="0"/>
              </a:rPr>
              <a:t> posit that volunteering fulfills numerous social functions: it provides a way for people to express their values, can provide career-related experiences, strengthens social relationships</a:t>
            </a:r>
            <a:endParaRPr dirty="0"/>
          </a:p>
        </p:txBody>
      </p:sp>
      <p:sp>
        <p:nvSpPr>
          <p:cNvPr id="145" name="Google Shape;145;ga69ccd524a_0_16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775354"/>
            <a:ext cx="7772400" cy="1224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subTitle" idx="1"/>
          </p:nvPr>
        </p:nvSpPr>
        <p:spPr>
          <a:xfrm>
            <a:off x="1371600" y="3238500"/>
            <a:ext cx="6400800" cy="14607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body" idx="1"/>
          </p:nvPr>
        </p:nvSpPr>
        <p:spPr>
          <a:xfrm rot="5400000">
            <a:off x="2686200" y="-895500"/>
            <a:ext cx="37716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220000" y="1638265"/>
            <a:ext cx="48762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rot="5400000">
            <a:off x="1029000" y="-342935"/>
            <a:ext cx="48762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457200" y="1333500"/>
            <a:ext cx="8229600" cy="3771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3672417"/>
            <a:ext cx="7772400" cy="1134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1"/>
          </p:nvPr>
        </p:nvSpPr>
        <p:spPr>
          <a:xfrm>
            <a:off x="722313" y="2422261"/>
            <a:ext cx="7772400" cy="12501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1"/>
          </p:nvPr>
        </p:nvSpPr>
        <p:spPr>
          <a:xfrm>
            <a:off x="457200" y="1333500"/>
            <a:ext cx="4038600" cy="37716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4648200" y="1333500"/>
            <a:ext cx="4038600" cy="37716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1"/>
          </p:nvPr>
        </p:nvSpPr>
        <p:spPr>
          <a:xfrm>
            <a:off x="457200" y="1279261"/>
            <a:ext cx="4040100" cy="5331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457200" y="1812396"/>
            <a:ext cx="4040100" cy="32928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4645025" y="1279261"/>
            <a:ext cx="4041900" cy="5331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4645025" y="1812396"/>
            <a:ext cx="4041900" cy="32928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27542"/>
            <a:ext cx="3008400" cy="9684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1"/>
          </p:nvPr>
        </p:nvSpPr>
        <p:spPr>
          <a:xfrm>
            <a:off x="3575050" y="227542"/>
            <a:ext cx="5111700" cy="48777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195917"/>
            <a:ext cx="3008400" cy="3909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000500"/>
            <a:ext cx="5486400" cy="472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7" name="Google Shape;67;p10"/>
          <p:cNvSpPr>
            <a:spLocks noGrp="1"/>
          </p:cNvSpPr>
          <p:nvPr>
            <p:ph type="pic" idx="2"/>
          </p:nvPr>
        </p:nvSpPr>
        <p:spPr>
          <a:xfrm>
            <a:off x="1792288" y="510646"/>
            <a:ext cx="5486400" cy="34290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472782"/>
            <a:ext cx="5486400" cy="670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28865"/>
            <a:ext cx="8229600" cy="9528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333500"/>
            <a:ext cx="8229600" cy="3771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7"/>
        <p:cNvGrpSpPr/>
        <p:nvPr/>
      </p:nvGrpSpPr>
      <p:grpSpPr>
        <a:xfrm>
          <a:off x="0" y="0"/>
          <a:ext cx="0" cy="0"/>
          <a:chOff x="0" y="0"/>
          <a:chExt cx="0" cy="0"/>
        </a:xfrm>
      </p:grpSpPr>
      <p:pic>
        <p:nvPicPr>
          <p:cNvPr id="88" name="Google Shape;88;p13"/>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89" name="Google Shape;89;p13"/>
          <p:cNvSpPr txBox="1"/>
          <p:nvPr/>
        </p:nvSpPr>
        <p:spPr>
          <a:xfrm>
            <a:off x="358150" y="295796"/>
            <a:ext cx="57933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a:solidFill>
                  <a:srgbClr val="FFFFFF"/>
                </a:solidFill>
                <a:latin typeface="Montserrat"/>
                <a:ea typeface="Montserrat"/>
                <a:cs typeface="Montserrat"/>
                <a:sym typeface="Montserrat"/>
              </a:rPr>
              <a:t>Before we start</a:t>
            </a:r>
            <a:endParaRPr sz="3400" b="1">
              <a:solidFill>
                <a:srgbClr val="FFFFFF"/>
              </a:solidFill>
              <a:latin typeface="Montserrat"/>
              <a:ea typeface="Montserrat"/>
              <a:cs typeface="Montserrat"/>
              <a:sym typeface="Montserrat"/>
            </a:endParaRPr>
          </a:p>
        </p:txBody>
      </p:sp>
      <p:sp>
        <p:nvSpPr>
          <p:cNvPr id="90" name="Google Shape;90;p13"/>
          <p:cNvSpPr txBox="1"/>
          <p:nvPr/>
        </p:nvSpPr>
        <p:spPr>
          <a:xfrm>
            <a:off x="249000" y="1698375"/>
            <a:ext cx="4837200" cy="3365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2000" b="1">
              <a:latin typeface="Montserrat"/>
              <a:ea typeface="Montserrat"/>
              <a:cs typeface="Montserrat"/>
              <a:sym typeface="Montserrat"/>
            </a:endParaRPr>
          </a:p>
          <a:p>
            <a:pPr marL="0" lvl="0" indent="0" algn="l" rtl="0">
              <a:lnSpc>
                <a:spcPct val="150000"/>
              </a:lnSpc>
              <a:spcBef>
                <a:spcPts val="0"/>
              </a:spcBef>
              <a:spcAft>
                <a:spcPts val="0"/>
              </a:spcAft>
              <a:buNone/>
            </a:pPr>
            <a:r>
              <a:rPr lang="fr-CA">
                <a:solidFill>
                  <a:srgbClr val="595959"/>
                </a:solidFill>
                <a:latin typeface="Nunito"/>
                <a:ea typeface="Nunito"/>
                <a:cs typeface="Nunito"/>
                <a:sym typeface="Nunito"/>
              </a:rPr>
              <a:t>Please mute yourself (for now) 🔇</a:t>
            </a:r>
            <a:endParaRPr>
              <a:solidFill>
                <a:srgbClr val="595959"/>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fr-CA">
                <a:solidFill>
                  <a:srgbClr val="595959"/>
                </a:solidFill>
                <a:latin typeface="Nunito"/>
                <a:ea typeface="Nunito"/>
                <a:cs typeface="Nunito"/>
                <a:sym typeface="Nunito"/>
              </a:rPr>
              <a:t>You’re encouraged to turn your camera on, but it’s ok if you can’t! 📹</a:t>
            </a:r>
            <a:endParaRPr>
              <a:solidFill>
                <a:srgbClr val="595959"/>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fr-CA">
                <a:solidFill>
                  <a:srgbClr val="595959"/>
                </a:solidFill>
                <a:latin typeface="Nunito"/>
                <a:ea typeface="Nunito"/>
                <a:cs typeface="Nunito"/>
                <a:sym typeface="Nunito"/>
              </a:rPr>
              <a:t>Display your name + pronoun</a:t>
            </a:r>
            <a:endParaRPr>
              <a:solidFill>
                <a:srgbClr val="595959"/>
              </a:solidFill>
              <a:latin typeface="Nunito"/>
              <a:ea typeface="Nunito"/>
              <a:cs typeface="Nunito"/>
              <a:sym typeface="Nunito"/>
            </a:endParaRPr>
          </a:p>
          <a:p>
            <a:pPr marL="457200" lvl="0" indent="-292100" algn="l" rtl="0">
              <a:lnSpc>
                <a:spcPct val="115000"/>
              </a:lnSpc>
              <a:spcBef>
                <a:spcPts val="0"/>
              </a:spcBef>
              <a:spcAft>
                <a:spcPts val="0"/>
              </a:spcAft>
              <a:buClr>
                <a:srgbClr val="595959"/>
              </a:buClr>
              <a:buSzPts val="1000"/>
              <a:buFont typeface="Nunito"/>
              <a:buChar char="●"/>
            </a:pPr>
            <a:r>
              <a:rPr lang="fr-CA" sz="1000">
                <a:solidFill>
                  <a:srgbClr val="595959"/>
                </a:solidFill>
                <a:latin typeface="Nunito"/>
                <a:ea typeface="Nunito"/>
                <a:cs typeface="Nunito"/>
                <a:sym typeface="Nunito"/>
              </a:rPr>
              <a:t>Hover your cursor over the window with your face</a:t>
            </a:r>
            <a:endParaRPr sz="1000">
              <a:solidFill>
                <a:srgbClr val="595959"/>
              </a:solidFill>
              <a:latin typeface="Nunito"/>
              <a:ea typeface="Nunito"/>
              <a:cs typeface="Nunito"/>
              <a:sym typeface="Nunito"/>
            </a:endParaRPr>
          </a:p>
          <a:p>
            <a:pPr marL="457200" lvl="0" indent="-292100" algn="l" rtl="0">
              <a:lnSpc>
                <a:spcPct val="115000"/>
              </a:lnSpc>
              <a:spcBef>
                <a:spcPts val="0"/>
              </a:spcBef>
              <a:spcAft>
                <a:spcPts val="0"/>
              </a:spcAft>
              <a:buClr>
                <a:srgbClr val="595959"/>
              </a:buClr>
              <a:buSzPts val="1000"/>
              <a:buFont typeface="Nunito"/>
              <a:buChar char="●"/>
            </a:pPr>
            <a:r>
              <a:rPr lang="fr-CA" sz="1000">
                <a:solidFill>
                  <a:srgbClr val="595959"/>
                </a:solidFill>
                <a:latin typeface="Nunito"/>
                <a:ea typeface="Nunito"/>
                <a:cs typeface="Nunito"/>
                <a:sym typeface="Nunito"/>
              </a:rPr>
              <a:t>Click on the three dots in the top right corner </a:t>
            </a:r>
            <a:endParaRPr sz="1000">
              <a:solidFill>
                <a:srgbClr val="595959"/>
              </a:solidFill>
              <a:latin typeface="Nunito"/>
              <a:ea typeface="Nunito"/>
              <a:cs typeface="Nunito"/>
              <a:sym typeface="Nunito"/>
            </a:endParaRPr>
          </a:p>
          <a:p>
            <a:pPr marL="457200" lvl="0" indent="-292100" algn="l" rtl="0">
              <a:lnSpc>
                <a:spcPct val="115000"/>
              </a:lnSpc>
              <a:spcBef>
                <a:spcPts val="0"/>
              </a:spcBef>
              <a:spcAft>
                <a:spcPts val="0"/>
              </a:spcAft>
              <a:buClr>
                <a:srgbClr val="595959"/>
              </a:buClr>
              <a:buSzPts val="1000"/>
              <a:buFont typeface="Nunito"/>
              <a:buChar char="●"/>
            </a:pPr>
            <a:r>
              <a:rPr lang="fr-CA" sz="1000">
                <a:solidFill>
                  <a:srgbClr val="595959"/>
                </a:solidFill>
                <a:latin typeface="Nunito"/>
                <a:ea typeface="Nunito"/>
                <a:cs typeface="Nunito"/>
                <a:sym typeface="Nunito"/>
              </a:rPr>
              <a:t>Use the “Rename” function to display your preferred name and pronouns</a:t>
            </a:r>
            <a:endParaRPr sz="1000">
              <a:solidFill>
                <a:srgbClr val="595959"/>
              </a:solidFill>
              <a:latin typeface="Nunito"/>
              <a:ea typeface="Nunito"/>
              <a:cs typeface="Nunito"/>
              <a:sym typeface="Nunito"/>
            </a:endParaRPr>
          </a:p>
          <a:p>
            <a:pPr marL="457200" lvl="0" indent="0" algn="l" rtl="0">
              <a:lnSpc>
                <a:spcPct val="115000"/>
              </a:lnSpc>
              <a:spcBef>
                <a:spcPts val="0"/>
              </a:spcBef>
              <a:spcAft>
                <a:spcPts val="0"/>
              </a:spcAft>
              <a:buNone/>
            </a:pPr>
            <a:r>
              <a:rPr lang="fr-CA" sz="1000">
                <a:solidFill>
                  <a:srgbClr val="595959"/>
                </a:solidFill>
                <a:latin typeface="Nunito"/>
                <a:ea typeface="Nunito"/>
                <a:cs typeface="Nunito"/>
                <a:sym typeface="Nunito"/>
              </a:rPr>
              <a:t> </a:t>
            </a:r>
            <a:endParaRPr sz="1000">
              <a:solidFill>
                <a:srgbClr val="595959"/>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fr-CA">
                <a:solidFill>
                  <a:srgbClr val="595959"/>
                </a:solidFill>
                <a:latin typeface="Nunito"/>
                <a:ea typeface="Nunito"/>
                <a:cs typeface="Nunito"/>
                <a:sym typeface="Nunito"/>
              </a:rPr>
              <a:t>In the chat (centre, bottom of screen) share your name and program 💬</a:t>
            </a:r>
            <a:endParaRPr>
              <a:solidFill>
                <a:srgbClr val="595959"/>
              </a:solidFill>
              <a:latin typeface="Nunito"/>
              <a:ea typeface="Nunito"/>
              <a:cs typeface="Nunito"/>
              <a:sym typeface="Nunito"/>
            </a:endParaRPr>
          </a:p>
          <a:p>
            <a:pPr marL="457200" lvl="0" indent="0" algn="l" rtl="0">
              <a:lnSpc>
                <a:spcPct val="115000"/>
              </a:lnSpc>
              <a:spcBef>
                <a:spcPts val="0"/>
              </a:spcBef>
              <a:spcAft>
                <a:spcPts val="0"/>
              </a:spcAft>
              <a:buNone/>
            </a:pPr>
            <a:endParaRPr sz="1000">
              <a:solidFill>
                <a:srgbClr val="595959"/>
              </a:solidFill>
              <a:latin typeface="Nunito"/>
              <a:ea typeface="Nunito"/>
              <a:cs typeface="Nunito"/>
              <a:sym typeface="Nunito"/>
            </a:endParaRPr>
          </a:p>
          <a:p>
            <a:pPr marL="0" lvl="0" indent="0" algn="l" rtl="0">
              <a:lnSpc>
                <a:spcPct val="150000"/>
              </a:lnSpc>
              <a:spcBef>
                <a:spcPts val="0"/>
              </a:spcBef>
              <a:spcAft>
                <a:spcPts val="0"/>
              </a:spcAft>
              <a:buNone/>
            </a:pPr>
            <a:endParaRPr sz="1700">
              <a:latin typeface="Montserrat"/>
              <a:ea typeface="Montserrat"/>
              <a:cs typeface="Montserrat"/>
              <a:sym typeface="Montserrat"/>
            </a:endParaRPr>
          </a:p>
        </p:txBody>
      </p:sp>
      <p:pic>
        <p:nvPicPr>
          <p:cNvPr id="91" name="Google Shape;91;p13"/>
          <p:cNvPicPr preferRelativeResize="0"/>
          <p:nvPr/>
        </p:nvPicPr>
        <p:blipFill>
          <a:blip r:embed="rId5">
            <a:alphaModFix/>
          </a:blip>
          <a:stretch>
            <a:fillRect/>
          </a:stretch>
        </p:blipFill>
        <p:spPr>
          <a:xfrm>
            <a:off x="5195350" y="1784138"/>
            <a:ext cx="3544572" cy="26584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410249" y="257475"/>
            <a:ext cx="8074989"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400" b="1" dirty="0">
                <a:solidFill>
                  <a:schemeClr val="lt1"/>
                </a:solidFill>
                <a:latin typeface="Montserrat"/>
                <a:ea typeface="Montserrat"/>
                <a:cs typeface="Montserrat"/>
                <a:sym typeface="Montserrat"/>
              </a:rPr>
              <a:t>Step4) </a:t>
            </a:r>
            <a:r>
              <a:rPr lang="en-CA" sz="3400" b="1" dirty="0">
                <a:solidFill>
                  <a:schemeClr val="lt1"/>
                </a:solidFill>
                <a:latin typeface="Montserrat"/>
                <a:ea typeface="Montserrat"/>
                <a:cs typeface="Montserrat"/>
                <a:sym typeface="Montserrat"/>
              </a:rPr>
              <a:t>start planning</a:t>
            </a:r>
            <a:r>
              <a:rPr lang="fr-CA" sz="3400" b="1" dirty="0">
                <a:solidFill>
                  <a:schemeClr val="lt1"/>
                </a:solidFill>
                <a:latin typeface="Montserrat"/>
                <a:ea typeface="Montserrat"/>
                <a:cs typeface="Montserrat"/>
                <a:sym typeface="Montserrat"/>
              </a:rPr>
              <a:t>！</a:t>
            </a:r>
            <a:endParaRPr sz="3400" b="1" dirty="0">
              <a:latin typeface="Montserrat"/>
              <a:ea typeface="Montserrat"/>
              <a:cs typeface="Montserrat"/>
              <a:sym typeface="Montserrat"/>
            </a:endParaRPr>
          </a:p>
        </p:txBody>
      </p:sp>
      <p:pic>
        <p:nvPicPr>
          <p:cNvPr id="156" name="Google Shape;156;p20"/>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57" name="Google Shape;157;p20"/>
          <p:cNvSpPr txBox="1"/>
          <p:nvPr/>
        </p:nvSpPr>
        <p:spPr>
          <a:xfrm>
            <a:off x="410250" y="1736450"/>
            <a:ext cx="6144300" cy="3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latin typeface="Montserrat"/>
                <a:ea typeface="Montserrat"/>
                <a:cs typeface="Montserrat"/>
                <a:sym typeface="Montserrat"/>
              </a:rPr>
              <a:t>In </a:t>
            </a:r>
            <a:r>
              <a:rPr lang="fr-CA" sz="2000" b="1" dirty="0" err="1">
                <a:latin typeface="Montserrat"/>
                <a:ea typeface="Montserrat"/>
                <a:cs typeface="Montserrat"/>
                <a:sym typeface="Montserrat"/>
              </a:rPr>
              <a:t>breakout</a:t>
            </a:r>
            <a:r>
              <a:rPr lang="fr-CA" sz="2000" b="1" dirty="0">
                <a:latin typeface="Montserrat"/>
                <a:ea typeface="Montserrat"/>
                <a:cs typeface="Montserrat"/>
                <a:sym typeface="Montserrat"/>
              </a:rPr>
              <a:t> sessions (10min):</a:t>
            </a:r>
            <a:endParaRPr sz="2000" b="1" dirty="0">
              <a:latin typeface="Montserrat"/>
              <a:ea typeface="Montserrat"/>
              <a:cs typeface="Montserrat"/>
              <a:sym typeface="Montserrat"/>
            </a:endParaRPr>
          </a:p>
          <a:p>
            <a:pPr marL="0" lvl="0" indent="0" algn="l" rtl="0">
              <a:spcBef>
                <a:spcPts val="0"/>
              </a:spcBef>
              <a:spcAft>
                <a:spcPts val="0"/>
              </a:spcAft>
              <a:buNone/>
            </a:pPr>
            <a:endParaRPr sz="2000" b="1" dirty="0">
              <a:latin typeface="Montserrat"/>
              <a:ea typeface="Montserrat"/>
              <a:cs typeface="Montserrat"/>
              <a:sym typeface="Montserrat"/>
            </a:endParaRPr>
          </a:p>
          <a:p>
            <a:pPr marL="0" lvl="0" indent="0" algn="l" rtl="0">
              <a:spcBef>
                <a:spcPts val="0"/>
              </a:spcBef>
              <a:spcAft>
                <a:spcPts val="0"/>
              </a:spcAft>
              <a:buNone/>
            </a:pPr>
            <a:r>
              <a:rPr lang="fr-CA" sz="1800" dirty="0">
                <a:latin typeface="Montserrat"/>
                <a:ea typeface="Montserrat"/>
                <a:cs typeface="Montserrat"/>
                <a:sym typeface="Montserrat"/>
              </a:rPr>
              <a:t>Imagine </a:t>
            </a:r>
            <a:r>
              <a:rPr lang="fr-CA" sz="1800" dirty="0" err="1">
                <a:latin typeface="Montserrat"/>
                <a:ea typeface="Montserrat"/>
                <a:cs typeface="Montserrat"/>
                <a:sym typeface="Montserrat"/>
              </a:rPr>
              <a:t>you</a:t>
            </a:r>
            <a:r>
              <a:rPr lang="fr-CA" sz="1800" dirty="0">
                <a:latin typeface="Montserrat"/>
                <a:ea typeface="Montserrat"/>
                <a:cs typeface="Montserrat"/>
                <a:sym typeface="Montserrat"/>
              </a:rPr>
              <a:t> and </a:t>
            </a:r>
            <a:r>
              <a:rPr lang="fr-CA" sz="1800" dirty="0" err="1">
                <a:latin typeface="Montserrat"/>
                <a:ea typeface="Montserrat"/>
                <a:cs typeface="Montserrat"/>
                <a:sym typeface="Montserrat"/>
              </a:rPr>
              <a:t>your</a:t>
            </a:r>
            <a:r>
              <a:rPr lang="fr-CA" sz="1800" dirty="0">
                <a:latin typeface="Montserrat"/>
                <a:ea typeface="Montserrat"/>
                <a:cs typeface="Montserrat"/>
                <a:sym typeface="Montserrat"/>
              </a:rPr>
              <a:t> team </a:t>
            </a:r>
            <a:r>
              <a:rPr lang="fr-CA" sz="1800" dirty="0" err="1">
                <a:latin typeface="Montserrat"/>
                <a:ea typeface="Montserrat"/>
                <a:cs typeface="Montserrat"/>
                <a:sym typeface="Montserrat"/>
              </a:rPr>
              <a:t>members</a:t>
            </a:r>
            <a:r>
              <a:rPr lang="fr-CA" sz="1800" dirty="0">
                <a:latin typeface="Montserrat"/>
                <a:ea typeface="Montserrat"/>
                <a:cs typeface="Montserrat"/>
                <a:sym typeface="Montserrat"/>
              </a:rPr>
              <a:t> are planning for a </a:t>
            </a:r>
            <a:r>
              <a:rPr lang="fr-CA" sz="1800" dirty="0" err="1">
                <a:latin typeface="Montserrat"/>
                <a:ea typeface="Montserrat"/>
                <a:cs typeface="Montserrat"/>
                <a:sym typeface="Montserrat"/>
              </a:rPr>
              <a:t>series</a:t>
            </a:r>
            <a:r>
              <a:rPr lang="fr-CA" sz="1800" dirty="0">
                <a:latin typeface="Montserrat"/>
                <a:ea typeface="Montserrat"/>
                <a:cs typeface="Montserrat"/>
                <a:sym typeface="Montserrat"/>
              </a:rPr>
              <a:t> of </a:t>
            </a:r>
            <a:r>
              <a:rPr lang="fr-CA" sz="1800" dirty="0" err="1">
                <a:latin typeface="Montserrat"/>
                <a:ea typeface="Montserrat"/>
                <a:cs typeface="Montserrat"/>
                <a:sym typeface="Montserrat"/>
              </a:rPr>
              <a:t>volunteering</a:t>
            </a:r>
            <a:r>
              <a:rPr lang="fr-CA" sz="1800" dirty="0">
                <a:latin typeface="Montserrat"/>
                <a:ea typeface="Montserrat"/>
                <a:cs typeface="Montserrat"/>
                <a:sym typeface="Montserrat"/>
              </a:rPr>
              <a:t> </a:t>
            </a:r>
            <a:r>
              <a:rPr lang="fr-CA" sz="1800" dirty="0" err="1">
                <a:latin typeface="Montserrat"/>
                <a:ea typeface="Montserrat"/>
                <a:cs typeface="Montserrat"/>
                <a:sym typeface="Montserrat"/>
              </a:rPr>
              <a:t>activities</a:t>
            </a:r>
            <a:r>
              <a:rPr lang="fr-CA" sz="1800" dirty="0">
                <a:latin typeface="Montserrat"/>
                <a:ea typeface="Montserrat"/>
                <a:cs typeface="Montserrat"/>
                <a:sym typeface="Montserrat"/>
              </a:rPr>
              <a:t> to help a group of middle </a:t>
            </a:r>
            <a:r>
              <a:rPr lang="fr-CA" sz="1800" dirty="0" err="1">
                <a:latin typeface="Montserrat"/>
                <a:ea typeface="Montserrat"/>
                <a:cs typeface="Montserrat"/>
                <a:sym typeface="Montserrat"/>
              </a:rPr>
              <a:t>school</a:t>
            </a:r>
            <a:r>
              <a:rPr lang="fr-CA" sz="1800" dirty="0">
                <a:latin typeface="Montserrat"/>
                <a:ea typeface="Montserrat"/>
                <a:cs typeface="Montserrat"/>
                <a:sym typeface="Montserrat"/>
              </a:rPr>
              <a:t> </a:t>
            </a:r>
            <a:r>
              <a:rPr lang="fr-CA" sz="1800" dirty="0" err="1">
                <a:latin typeface="Montserrat"/>
                <a:ea typeface="Montserrat"/>
                <a:cs typeface="Montserrat"/>
                <a:sym typeface="Montserrat"/>
              </a:rPr>
              <a:t>students</a:t>
            </a:r>
            <a:r>
              <a:rPr lang="fr-CA" sz="1800" dirty="0">
                <a:latin typeface="Montserrat"/>
                <a:ea typeface="Montserrat"/>
                <a:cs typeface="Montserrat"/>
                <a:sym typeface="Montserrat"/>
              </a:rPr>
              <a:t> </a:t>
            </a:r>
            <a:r>
              <a:rPr lang="fr-CA" sz="1800" dirty="0" err="1">
                <a:latin typeface="Montserrat"/>
                <a:ea typeface="Montserrat"/>
                <a:cs typeface="Montserrat"/>
                <a:sym typeface="Montserrat"/>
              </a:rPr>
              <a:t>understand</a:t>
            </a:r>
            <a:r>
              <a:rPr lang="fr-CA" sz="1800" dirty="0">
                <a:latin typeface="Montserrat"/>
                <a:ea typeface="Montserrat"/>
                <a:cs typeface="Montserrat"/>
                <a:sym typeface="Montserrat"/>
              </a:rPr>
              <a:t> the </a:t>
            </a:r>
            <a:r>
              <a:rPr lang="fr-CA" sz="1800" dirty="0">
                <a:highlight>
                  <a:srgbClr val="FFFF00"/>
                </a:highlight>
                <a:latin typeface="Montserrat"/>
                <a:ea typeface="Montserrat"/>
                <a:cs typeface="Montserrat"/>
                <a:sym typeface="Montserrat"/>
              </a:rPr>
              <a:t>importance of </a:t>
            </a:r>
            <a:r>
              <a:rPr lang="fr-CA" sz="1800" dirty="0" err="1">
                <a:highlight>
                  <a:srgbClr val="FFFF00"/>
                </a:highlight>
                <a:latin typeface="Montserrat"/>
                <a:ea typeface="Montserrat"/>
                <a:cs typeface="Montserrat"/>
                <a:sym typeface="Montserrat"/>
              </a:rPr>
              <a:t>sustainability</a:t>
            </a:r>
            <a:r>
              <a:rPr lang="fr-CA" sz="1800" dirty="0">
                <a:highlight>
                  <a:srgbClr val="FFFF00"/>
                </a:highlight>
                <a:latin typeface="Montserrat"/>
                <a:ea typeface="Montserrat"/>
                <a:cs typeface="Montserrat"/>
                <a:sym typeface="Montserrat"/>
              </a:rPr>
              <a:t> </a:t>
            </a:r>
            <a:r>
              <a:rPr lang="fr-CA" sz="1800" dirty="0" err="1">
                <a:latin typeface="Montserrat"/>
                <a:ea typeface="Montserrat"/>
                <a:cs typeface="Montserrat"/>
                <a:sym typeface="Montserrat"/>
              </a:rPr>
              <a:t>during</a:t>
            </a:r>
            <a:r>
              <a:rPr lang="fr-CA" sz="1800" dirty="0">
                <a:latin typeface="Montserrat"/>
                <a:ea typeface="Montserrat"/>
                <a:cs typeface="Montserrat"/>
                <a:sym typeface="Montserrat"/>
              </a:rPr>
              <a:t> COVID-19 (i.e. no in-</a:t>
            </a:r>
            <a:r>
              <a:rPr lang="fr-CA" sz="1800" dirty="0" err="1">
                <a:latin typeface="Montserrat"/>
                <a:ea typeface="Montserrat"/>
                <a:cs typeface="Montserrat"/>
                <a:sym typeface="Montserrat"/>
              </a:rPr>
              <a:t>person</a:t>
            </a:r>
            <a:r>
              <a:rPr lang="fr-CA" sz="1800" dirty="0">
                <a:latin typeface="Montserrat"/>
                <a:ea typeface="Montserrat"/>
                <a:cs typeface="Montserrat"/>
                <a:sym typeface="Montserrat"/>
              </a:rPr>
              <a:t> </a:t>
            </a:r>
            <a:r>
              <a:rPr lang="fr-CA" sz="1800" dirty="0" err="1">
                <a:latin typeface="Montserrat"/>
                <a:ea typeface="Montserrat"/>
                <a:cs typeface="Montserrat"/>
                <a:sym typeface="Montserrat"/>
              </a:rPr>
              <a:t>events</a:t>
            </a:r>
            <a:r>
              <a:rPr lang="fr-CA" sz="1800" dirty="0">
                <a:latin typeface="Montserrat"/>
                <a:ea typeface="Montserrat"/>
                <a:cs typeface="Montserrat"/>
                <a:sym typeface="Montserrat"/>
              </a:rPr>
              <a:t>)</a:t>
            </a: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r>
              <a:rPr lang="fr-CA" dirty="0" err="1">
                <a:latin typeface="Montserrat"/>
                <a:ea typeface="Montserrat"/>
                <a:cs typeface="Montserrat"/>
                <a:sym typeface="Montserrat"/>
              </a:rPr>
              <a:t>What</a:t>
            </a:r>
            <a:r>
              <a:rPr lang="fr-CA" dirty="0">
                <a:latin typeface="Montserrat"/>
                <a:ea typeface="Montserrat"/>
                <a:cs typeface="Montserrat"/>
                <a:sym typeface="Montserrat"/>
              </a:rPr>
              <a:t> plans </a:t>
            </a:r>
            <a:r>
              <a:rPr lang="fr-CA" dirty="0" err="1">
                <a:latin typeface="Montserrat"/>
                <a:ea typeface="Montserrat"/>
                <a:cs typeface="Montserrat"/>
                <a:sym typeface="Montserrat"/>
              </a:rPr>
              <a:t>will</a:t>
            </a:r>
            <a:r>
              <a:rPr lang="fr-CA" dirty="0">
                <a:latin typeface="Montserrat"/>
                <a:ea typeface="Montserrat"/>
                <a:cs typeface="Montserrat"/>
                <a:sym typeface="Montserrat"/>
              </a:rPr>
              <a:t> </a:t>
            </a:r>
            <a:r>
              <a:rPr lang="fr-CA" dirty="0" err="1">
                <a:latin typeface="Montserrat"/>
                <a:ea typeface="Montserrat"/>
                <a:cs typeface="Montserrat"/>
                <a:sym typeface="Montserrat"/>
              </a:rPr>
              <a:t>you</a:t>
            </a:r>
            <a:r>
              <a:rPr lang="fr-CA" dirty="0">
                <a:latin typeface="Montserrat"/>
                <a:ea typeface="Montserrat"/>
                <a:cs typeface="Montserrat"/>
                <a:sym typeface="Montserrat"/>
              </a:rPr>
              <a:t> come up </a:t>
            </a:r>
            <a:r>
              <a:rPr lang="fr-CA" dirty="0" err="1">
                <a:latin typeface="Montserrat"/>
                <a:ea typeface="Montserrat"/>
                <a:cs typeface="Montserrat"/>
                <a:sym typeface="Montserrat"/>
              </a:rPr>
              <a:t>with</a:t>
            </a:r>
            <a:r>
              <a:rPr lang="fr-CA" dirty="0">
                <a:latin typeface="Montserrat"/>
                <a:ea typeface="Montserrat"/>
                <a:cs typeface="Montserrat"/>
                <a:sym typeface="Montserrat"/>
              </a:rPr>
              <a:t>? </a:t>
            </a:r>
            <a:endParaRPr dirty="0">
              <a:latin typeface="Montserrat"/>
              <a:ea typeface="Montserrat"/>
              <a:cs typeface="Montserrat"/>
              <a:sym typeface="Montserrat"/>
            </a:endParaRPr>
          </a:p>
          <a:p>
            <a:pPr marL="0" lvl="0" indent="0" algn="l" rtl="0">
              <a:spcBef>
                <a:spcPts val="0"/>
              </a:spcBef>
              <a:spcAft>
                <a:spcPts val="0"/>
              </a:spcAft>
              <a:buNone/>
            </a:pPr>
            <a:r>
              <a:rPr lang="fr-CA" dirty="0">
                <a:latin typeface="Montserrat"/>
                <a:ea typeface="Montserrat"/>
                <a:cs typeface="Montserrat"/>
                <a:sym typeface="Montserrat"/>
              </a:rPr>
              <a:t>How can </a:t>
            </a:r>
            <a:r>
              <a:rPr lang="fr-CA" dirty="0" err="1">
                <a:latin typeface="Montserrat"/>
                <a:ea typeface="Montserrat"/>
                <a:cs typeface="Montserrat"/>
                <a:sym typeface="Montserrat"/>
              </a:rPr>
              <a:t>you</a:t>
            </a:r>
            <a:r>
              <a:rPr lang="fr-CA" dirty="0">
                <a:latin typeface="Montserrat"/>
                <a:ea typeface="Montserrat"/>
                <a:cs typeface="Montserrat"/>
                <a:sym typeface="Montserrat"/>
              </a:rPr>
              <a:t> </a:t>
            </a:r>
            <a:r>
              <a:rPr lang="fr-CA" dirty="0" err="1">
                <a:latin typeface="Montserrat"/>
                <a:ea typeface="Montserrat"/>
                <a:cs typeface="Montserrat"/>
                <a:sym typeface="Montserrat"/>
              </a:rPr>
              <a:t>make</a:t>
            </a:r>
            <a:r>
              <a:rPr lang="fr-CA" dirty="0">
                <a:latin typeface="Montserrat"/>
                <a:ea typeface="Montserrat"/>
                <a:cs typeface="Montserrat"/>
                <a:sym typeface="Montserrat"/>
              </a:rPr>
              <a:t> sure </a:t>
            </a:r>
            <a:r>
              <a:rPr lang="fr-CA" dirty="0" err="1">
                <a:latin typeface="Montserrat"/>
                <a:ea typeface="Montserrat"/>
                <a:cs typeface="Montserrat"/>
                <a:sym typeface="Montserrat"/>
              </a:rPr>
              <a:t>students</a:t>
            </a:r>
            <a:r>
              <a:rPr lang="fr-CA" dirty="0">
                <a:latin typeface="Montserrat"/>
                <a:ea typeface="Montserrat"/>
                <a:cs typeface="Montserrat"/>
                <a:sym typeface="Montserrat"/>
              </a:rPr>
              <a:t> </a:t>
            </a:r>
            <a:r>
              <a:rPr lang="fr-CA" dirty="0" err="1">
                <a:latin typeface="Montserrat"/>
                <a:ea typeface="Montserrat"/>
                <a:cs typeface="Montserrat"/>
                <a:sym typeface="Montserrat"/>
              </a:rPr>
              <a:t>stay</a:t>
            </a:r>
            <a:r>
              <a:rPr lang="fr-CA" dirty="0">
                <a:latin typeface="Montserrat"/>
                <a:ea typeface="Montserrat"/>
                <a:cs typeface="Montserrat"/>
                <a:sym typeface="Montserrat"/>
              </a:rPr>
              <a:t> </a:t>
            </a:r>
            <a:r>
              <a:rPr lang="fr-CA" dirty="0" err="1">
                <a:latin typeface="Montserrat"/>
                <a:ea typeface="Montserrat"/>
                <a:cs typeface="Montserrat"/>
                <a:sym typeface="Montserrat"/>
              </a:rPr>
              <a:t>engaged</a:t>
            </a:r>
            <a:r>
              <a:rPr lang="fr-CA" dirty="0">
                <a:latin typeface="Montserrat"/>
                <a:ea typeface="Montserrat"/>
                <a:cs typeface="Montserrat"/>
                <a:sym typeface="Montserrat"/>
              </a:rPr>
              <a:t> and </a:t>
            </a:r>
            <a:r>
              <a:rPr lang="fr-CA" dirty="0" err="1">
                <a:latin typeface="Montserrat"/>
                <a:ea typeface="Montserrat"/>
                <a:cs typeface="Montserrat"/>
                <a:sym typeface="Montserrat"/>
              </a:rPr>
              <a:t>learn</a:t>
            </a:r>
            <a:r>
              <a:rPr lang="fr-CA" dirty="0">
                <a:latin typeface="Montserrat"/>
                <a:ea typeface="Montserrat"/>
                <a:cs typeface="Montserrat"/>
                <a:sym typeface="Montserrat"/>
              </a:rPr>
              <a:t>?</a:t>
            </a:r>
            <a:endParaRPr dirty="0">
              <a:latin typeface="Montserrat"/>
              <a:ea typeface="Montserrat"/>
              <a:cs typeface="Montserrat"/>
              <a:sym typeface="Montserrat"/>
            </a:endParaRPr>
          </a:p>
          <a:p>
            <a:pPr marL="0" lvl="0" indent="0" algn="l" rtl="0">
              <a:spcBef>
                <a:spcPts val="0"/>
              </a:spcBef>
              <a:spcAft>
                <a:spcPts val="0"/>
              </a:spcAft>
              <a:buNone/>
            </a:pPr>
            <a:r>
              <a:rPr lang="fr-CA" dirty="0">
                <a:latin typeface="Montserrat"/>
                <a:ea typeface="Montserrat"/>
                <a:cs typeface="Montserrat"/>
                <a:sym typeface="Montserrat"/>
              </a:rPr>
              <a:t>Be as </a:t>
            </a:r>
            <a:r>
              <a:rPr lang="fr-CA" dirty="0" err="1">
                <a:latin typeface="Montserrat"/>
                <a:ea typeface="Montserrat"/>
                <a:cs typeface="Montserrat"/>
                <a:sym typeface="Montserrat"/>
              </a:rPr>
              <a:t>detailed</a:t>
            </a:r>
            <a:r>
              <a:rPr lang="fr-CA" dirty="0">
                <a:latin typeface="Montserrat"/>
                <a:ea typeface="Montserrat"/>
                <a:cs typeface="Montserrat"/>
                <a:sym typeface="Montserrat"/>
              </a:rPr>
              <a:t> as </a:t>
            </a:r>
            <a:r>
              <a:rPr lang="fr-CA" dirty="0" err="1">
                <a:latin typeface="Montserrat"/>
                <a:ea typeface="Montserrat"/>
                <a:cs typeface="Montserrat"/>
                <a:sym typeface="Montserrat"/>
              </a:rPr>
              <a:t>you</a:t>
            </a:r>
            <a:r>
              <a:rPr lang="fr-CA" dirty="0">
                <a:latin typeface="Montserrat"/>
                <a:ea typeface="Montserrat"/>
                <a:cs typeface="Montserrat"/>
                <a:sym typeface="Montserrat"/>
              </a:rPr>
              <a:t> can!</a:t>
            </a:r>
            <a:endParaRPr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pic>
        <p:nvPicPr>
          <p:cNvPr id="158" name="Google Shape;158;p20"/>
          <p:cNvPicPr preferRelativeResize="0"/>
          <p:nvPr/>
        </p:nvPicPr>
        <p:blipFill rotWithShape="1">
          <a:blip r:embed="rId5">
            <a:alphaModFix/>
          </a:blip>
          <a:srcRect l="13297" r="15289"/>
          <a:stretch/>
        </p:blipFill>
        <p:spPr>
          <a:xfrm rot="5400000">
            <a:off x="6198412" y="2219390"/>
            <a:ext cx="3024454" cy="20585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2"/>
        <p:cNvGrpSpPr/>
        <p:nvPr/>
      </p:nvGrpSpPr>
      <p:grpSpPr>
        <a:xfrm>
          <a:off x="0" y="0"/>
          <a:ext cx="0" cy="0"/>
          <a:chOff x="0" y="0"/>
          <a:chExt cx="0" cy="0"/>
        </a:xfrm>
      </p:grpSpPr>
      <p:sp>
        <p:nvSpPr>
          <p:cNvPr id="164" name="Google Shape;164;p21"/>
          <p:cNvSpPr txBox="1">
            <a:spLocks noGrp="1"/>
          </p:cNvSpPr>
          <p:nvPr>
            <p:ph type="body" idx="1"/>
          </p:nvPr>
        </p:nvSpPr>
        <p:spPr>
          <a:xfrm>
            <a:off x="457200" y="1889100"/>
            <a:ext cx="8229600" cy="357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CA" sz="2600" b="1" i="0" u="none" strike="noStrike" cap="none">
                <a:solidFill>
                  <a:srgbClr val="000000"/>
                </a:solidFill>
                <a:latin typeface="Montserrat"/>
                <a:ea typeface="Montserrat"/>
                <a:cs typeface="Montserrat"/>
                <a:sym typeface="Montserrat"/>
              </a:rPr>
              <a:t>C</a:t>
            </a:r>
            <a:r>
              <a:rPr lang="fr-CA" sz="2600" b="1">
                <a:solidFill>
                  <a:srgbClr val="000000"/>
                </a:solidFill>
                <a:latin typeface="Montserrat"/>
                <a:ea typeface="Montserrat"/>
                <a:cs typeface="Montserrat"/>
                <a:sym typeface="Montserrat"/>
              </a:rPr>
              <a:t>hallenges</a:t>
            </a:r>
            <a:r>
              <a:rPr lang="fr-CA" sz="2600" b="1" i="0" u="none" strike="noStrike" cap="none">
                <a:solidFill>
                  <a:srgbClr val="000000"/>
                </a:solidFill>
                <a:latin typeface="Montserrat"/>
                <a:ea typeface="Montserrat"/>
                <a:cs typeface="Montserrat"/>
                <a:sym typeface="Montserrat"/>
              </a:rPr>
              <a:t>: </a:t>
            </a:r>
            <a:r>
              <a:rPr lang="fr-CA" sz="2600">
                <a:solidFill>
                  <a:srgbClr val="000000"/>
                </a:solidFill>
                <a:latin typeface="Montserrat"/>
                <a:ea typeface="Montserrat"/>
                <a:cs typeface="Montserrat"/>
                <a:sym typeface="Montserrat"/>
              </a:rPr>
              <a:t>what are you unsure of?</a:t>
            </a:r>
            <a:endParaRPr sz="2600">
              <a:solidFill>
                <a:srgbClr val="000000"/>
              </a:solidFill>
              <a:latin typeface="Montserrat"/>
              <a:ea typeface="Montserrat"/>
              <a:cs typeface="Montserrat"/>
              <a:sym typeface="Montserrat"/>
            </a:endParaRPr>
          </a:p>
          <a:p>
            <a:pPr marL="0" marR="0" lvl="0" indent="0" algn="l" rtl="0">
              <a:spcBef>
                <a:spcPts val="640"/>
              </a:spcBef>
              <a:spcAft>
                <a:spcPts val="0"/>
              </a:spcAft>
              <a:buNone/>
            </a:pPr>
            <a:r>
              <a:rPr lang="fr-CA" sz="2600" b="1">
                <a:solidFill>
                  <a:srgbClr val="000000"/>
                </a:solidFill>
                <a:latin typeface="Montserrat"/>
                <a:ea typeface="Montserrat"/>
                <a:cs typeface="Montserrat"/>
                <a:sym typeface="Montserrat"/>
              </a:rPr>
              <a:t>Innovation</a:t>
            </a:r>
            <a:r>
              <a:rPr lang="fr-CA" sz="2600" b="1" i="0" u="none" strike="noStrike" cap="none">
                <a:solidFill>
                  <a:srgbClr val="000000"/>
                </a:solidFill>
                <a:latin typeface="Montserrat"/>
                <a:ea typeface="Montserrat"/>
                <a:cs typeface="Montserrat"/>
                <a:sym typeface="Montserrat"/>
              </a:rPr>
              <a:t>: </a:t>
            </a:r>
            <a:r>
              <a:rPr lang="fr-CA" sz="2600">
                <a:solidFill>
                  <a:srgbClr val="000000"/>
                </a:solidFill>
                <a:latin typeface="Montserrat"/>
                <a:ea typeface="Montserrat"/>
                <a:cs typeface="Montserrat"/>
                <a:sym typeface="Montserrat"/>
              </a:rPr>
              <a:t>what are some ideas you come up with?</a:t>
            </a:r>
            <a:endParaRPr sz="2600">
              <a:solidFill>
                <a:srgbClr val="000000"/>
              </a:solidFill>
              <a:latin typeface="Montserrat"/>
              <a:ea typeface="Montserrat"/>
              <a:cs typeface="Montserrat"/>
              <a:sym typeface="Montserrat"/>
            </a:endParaRPr>
          </a:p>
          <a:p>
            <a:pPr marL="342900" marR="0" lvl="0" indent="-139700" algn="l" rtl="0">
              <a:spcBef>
                <a:spcPts val="640"/>
              </a:spcBef>
              <a:spcAft>
                <a:spcPts val="0"/>
              </a:spcAft>
              <a:buClr>
                <a:schemeClr val="dk1"/>
              </a:buClr>
              <a:buSzPts val="3200"/>
              <a:buFont typeface="Arial"/>
              <a:buNone/>
            </a:pPr>
            <a:endParaRPr sz="1400" b="1" i="0" u="none" strike="noStrike" cap="none">
              <a:solidFill>
                <a:srgbClr val="000000"/>
              </a:solidFill>
              <a:latin typeface="Montserrat"/>
              <a:ea typeface="Montserrat"/>
              <a:cs typeface="Montserrat"/>
              <a:sym typeface="Montserrat"/>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spcBef>
                <a:spcPts val="640"/>
              </a:spcBef>
              <a:spcAft>
                <a:spcPts val="0"/>
              </a:spcAft>
              <a:buClr>
                <a:schemeClr val="dk1"/>
              </a:buClr>
              <a:buFont typeface="Arial"/>
              <a:buNone/>
            </a:pPr>
            <a:endParaRPr sz="3200" b="0" i="0" u="none" strike="noStrike" cap="none">
              <a:solidFill>
                <a:srgbClr val="000000"/>
              </a:solidFill>
              <a:latin typeface="Calibri"/>
              <a:ea typeface="Calibri"/>
              <a:cs typeface="Calibri"/>
              <a:sym typeface="Calibri"/>
            </a:endParaRPr>
          </a:p>
          <a:p>
            <a:pPr marL="514350" marR="0" lvl="0" indent="-514350" algn="l" rtl="0">
              <a:spcBef>
                <a:spcPts val="640"/>
              </a:spcBef>
              <a:spcAft>
                <a:spcPts val="0"/>
              </a:spcAft>
              <a:buClr>
                <a:schemeClr val="dk1"/>
              </a:buClr>
              <a:buFont typeface="Arial"/>
              <a:buNone/>
            </a:pPr>
            <a:endParaRPr sz="3200" b="1" i="0" u="none" strike="noStrike" cap="none">
              <a:solidFill>
                <a:srgbClr val="000000"/>
              </a:solidFill>
              <a:latin typeface="Calibri"/>
              <a:ea typeface="Calibri"/>
              <a:cs typeface="Calibri"/>
              <a:sym typeface="Calibri"/>
            </a:endParaRPr>
          </a:p>
        </p:txBody>
      </p:sp>
      <p:pic>
        <p:nvPicPr>
          <p:cNvPr id="165" name="Google Shape;165;p21"/>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5" name="Google Shape;155;p20">
            <a:extLst>
              <a:ext uri="{FF2B5EF4-FFF2-40B4-BE49-F238E27FC236}">
                <a16:creationId xmlns:a16="http://schemas.microsoft.com/office/drawing/2014/main" id="{D9A4942D-7541-42C7-898A-7B6047F77F9E}"/>
              </a:ext>
            </a:extLst>
          </p:cNvPr>
          <p:cNvSpPr txBox="1">
            <a:spLocks/>
          </p:cNvSpPr>
          <p:nvPr/>
        </p:nvSpPr>
        <p:spPr>
          <a:xfrm>
            <a:off x="361089" y="254100"/>
            <a:ext cx="8074989" cy="792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L="457200" marR="0" lvl="5"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L="914400" marR="0" lvl="6"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L="1371600" marR="0" lvl="7"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L="1828800" marR="0" lvl="8"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r>
              <a:rPr lang="en-US" sz="3400" b="1" dirty="0">
                <a:solidFill>
                  <a:schemeClr val="lt1"/>
                </a:solidFill>
                <a:latin typeface="Montserrat"/>
                <a:ea typeface="Montserrat"/>
                <a:cs typeface="Montserrat"/>
                <a:sym typeface="Montserrat"/>
              </a:rPr>
              <a:t>Step5) getting feedback!</a:t>
            </a:r>
            <a:endParaRPr lang="en-US" sz="3400" b="1" dirty="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410250" y="257475"/>
            <a:ext cx="6077700"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CA" sz="3400" b="1">
                <a:solidFill>
                  <a:schemeClr val="lt1"/>
                </a:solidFill>
                <a:latin typeface="Montserrat"/>
                <a:ea typeface="Montserrat"/>
                <a:cs typeface="Montserrat"/>
                <a:sym typeface="Montserrat"/>
              </a:rPr>
              <a:t>What we did this year</a:t>
            </a:r>
            <a:endParaRPr sz="3400" b="1">
              <a:latin typeface="Montserrat"/>
              <a:ea typeface="Montserrat"/>
              <a:cs typeface="Montserrat"/>
              <a:sym typeface="Montserrat"/>
            </a:endParaRPr>
          </a:p>
        </p:txBody>
      </p:sp>
      <p:pic>
        <p:nvPicPr>
          <p:cNvPr id="171" name="Google Shape;171;p22"/>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72" name="Google Shape;172;p22"/>
          <p:cNvSpPr txBox="1"/>
          <p:nvPr/>
        </p:nvSpPr>
        <p:spPr>
          <a:xfrm>
            <a:off x="410250" y="1777775"/>
            <a:ext cx="4009200" cy="14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err="1">
                <a:latin typeface="Montserrat"/>
                <a:ea typeface="Montserrat"/>
                <a:cs typeface="Montserrat"/>
                <a:sym typeface="Montserrat"/>
              </a:rPr>
              <a:t>two</a:t>
            </a:r>
            <a:r>
              <a:rPr lang="fr-CA" sz="2000" b="1" dirty="0">
                <a:latin typeface="Montserrat"/>
                <a:ea typeface="Montserrat"/>
                <a:cs typeface="Montserrat"/>
                <a:sym typeface="Montserrat"/>
              </a:rPr>
              <a:t> sets of curriculums</a:t>
            </a:r>
            <a:endParaRPr sz="2000" b="1"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r>
              <a:rPr lang="fr-CA" sz="1500" dirty="0">
                <a:latin typeface="Montserrat"/>
                <a:ea typeface="Montserrat"/>
                <a:cs typeface="Montserrat"/>
                <a:sym typeface="Montserrat"/>
              </a:rPr>
              <a:t>-</a:t>
            </a:r>
            <a:r>
              <a:rPr lang="fr-CA" sz="1500" dirty="0" err="1">
                <a:latin typeface="Montserrat"/>
                <a:ea typeface="Montserrat"/>
                <a:cs typeface="Montserrat"/>
                <a:sym typeface="Montserrat"/>
              </a:rPr>
              <a:t>with</a:t>
            </a:r>
            <a:r>
              <a:rPr lang="fr-CA" sz="1500" dirty="0">
                <a:latin typeface="Montserrat"/>
                <a:ea typeface="Montserrat"/>
                <a:cs typeface="Montserrat"/>
                <a:sym typeface="Montserrat"/>
              </a:rPr>
              <a:t> </a:t>
            </a:r>
            <a:r>
              <a:rPr lang="fr-CA" sz="1500" dirty="0" err="1">
                <a:latin typeface="Montserrat"/>
                <a:ea typeface="Montserrat"/>
                <a:cs typeface="Montserrat"/>
                <a:sym typeface="Montserrat"/>
              </a:rPr>
              <a:t>focuses</a:t>
            </a:r>
            <a:r>
              <a:rPr lang="fr-CA" sz="1500" dirty="0">
                <a:latin typeface="Montserrat"/>
                <a:ea typeface="Montserrat"/>
                <a:cs typeface="Montserrat"/>
                <a:sym typeface="Montserrat"/>
              </a:rPr>
              <a:t> on </a:t>
            </a:r>
            <a:r>
              <a:rPr lang="fr-CA" sz="1500" dirty="0" err="1">
                <a:latin typeface="Montserrat"/>
                <a:ea typeface="Montserrat"/>
                <a:cs typeface="Montserrat"/>
                <a:sym typeface="Montserrat"/>
              </a:rPr>
              <a:t>energy</a:t>
            </a:r>
            <a:r>
              <a:rPr lang="fr-CA" sz="1500" dirty="0">
                <a:latin typeface="Montserrat"/>
                <a:ea typeface="Montserrat"/>
                <a:cs typeface="Montserrat"/>
                <a:sym typeface="Montserrat"/>
              </a:rPr>
              <a:t>, </a:t>
            </a:r>
            <a:r>
              <a:rPr lang="fr-CA" sz="1500" dirty="0" err="1">
                <a:latin typeface="Montserrat"/>
                <a:ea typeface="Montserrat"/>
                <a:cs typeface="Montserrat"/>
                <a:sym typeface="Montserrat"/>
              </a:rPr>
              <a:t>material</a:t>
            </a:r>
            <a:r>
              <a:rPr lang="fr-CA" sz="1500" dirty="0">
                <a:latin typeface="Montserrat"/>
                <a:ea typeface="Montserrat"/>
                <a:cs typeface="Montserrat"/>
                <a:sym typeface="Montserrat"/>
              </a:rPr>
              <a:t> and </a:t>
            </a:r>
            <a:r>
              <a:rPr lang="fr-CA" sz="1500" dirty="0" err="1">
                <a:latin typeface="Montserrat"/>
                <a:ea typeface="Montserrat"/>
                <a:cs typeface="Montserrat"/>
                <a:sym typeface="Montserrat"/>
              </a:rPr>
              <a:t>wellness</a:t>
            </a:r>
            <a:endParaRPr sz="15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sp>
        <p:nvSpPr>
          <p:cNvPr id="173" name="Google Shape;173;p22"/>
          <p:cNvSpPr txBox="1"/>
          <p:nvPr/>
        </p:nvSpPr>
        <p:spPr>
          <a:xfrm>
            <a:off x="4836800" y="1777775"/>
            <a:ext cx="4009200" cy="14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a:latin typeface="Montserrat"/>
                <a:ea typeface="Montserrat"/>
                <a:cs typeface="Montserrat"/>
                <a:sym typeface="Montserrat"/>
              </a:rPr>
              <a:t>Online game</a:t>
            </a:r>
            <a:endParaRPr sz="1800">
              <a:latin typeface="Montserrat"/>
              <a:ea typeface="Montserrat"/>
              <a:cs typeface="Montserrat"/>
              <a:sym typeface="Montserrat"/>
            </a:endParaRPr>
          </a:p>
          <a:p>
            <a:pPr marL="0" lvl="0" indent="0" algn="l" rtl="0">
              <a:spcBef>
                <a:spcPts val="0"/>
              </a:spcBef>
              <a:spcAft>
                <a:spcPts val="0"/>
              </a:spcAft>
              <a:buNone/>
            </a:pPr>
            <a:endParaRPr sz="1500">
              <a:latin typeface="Montserrat"/>
              <a:ea typeface="Montserrat"/>
              <a:cs typeface="Montserrat"/>
              <a:sym typeface="Montserrat"/>
            </a:endParaRPr>
          </a:p>
          <a:p>
            <a:pPr marL="0" lvl="0" indent="0" algn="l" rtl="0">
              <a:spcBef>
                <a:spcPts val="0"/>
              </a:spcBef>
              <a:spcAft>
                <a:spcPts val="0"/>
              </a:spcAft>
              <a:buNone/>
            </a:pPr>
            <a:endParaRPr sz="1500">
              <a:latin typeface="Montserrat"/>
              <a:ea typeface="Montserrat"/>
              <a:cs typeface="Montserrat"/>
              <a:sym typeface="Montserrat"/>
            </a:endParaRPr>
          </a:p>
        </p:txBody>
      </p:sp>
      <p:sp>
        <p:nvSpPr>
          <p:cNvPr id="174" name="Google Shape;174;p22"/>
          <p:cNvSpPr txBox="1"/>
          <p:nvPr/>
        </p:nvSpPr>
        <p:spPr>
          <a:xfrm>
            <a:off x="410250" y="3713950"/>
            <a:ext cx="4009200" cy="14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err="1">
                <a:latin typeface="Montserrat"/>
                <a:ea typeface="Montserrat"/>
                <a:cs typeface="Montserrat"/>
                <a:sym typeface="Montserrat"/>
              </a:rPr>
              <a:t>Videos</a:t>
            </a:r>
            <a:r>
              <a:rPr lang="fr-CA" sz="2000" b="1" dirty="0">
                <a:latin typeface="Montserrat"/>
                <a:ea typeface="Montserrat"/>
                <a:cs typeface="Montserrat"/>
                <a:sym typeface="Montserrat"/>
              </a:rPr>
              <a:t> </a:t>
            </a:r>
            <a:endParaRPr sz="1800"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r>
              <a:rPr lang="fr-CA" sz="1500" dirty="0">
                <a:latin typeface="Montserrat"/>
                <a:ea typeface="Montserrat"/>
                <a:cs typeface="Montserrat"/>
                <a:sym typeface="Montserrat"/>
              </a:rPr>
              <a:t>-</a:t>
            </a:r>
            <a:r>
              <a:rPr lang="fr-CA" sz="1500" dirty="0" err="1">
                <a:latin typeface="Montserrat"/>
                <a:ea typeface="Montserrat"/>
                <a:cs typeface="Montserrat"/>
                <a:sym typeface="Montserrat"/>
              </a:rPr>
              <a:t>elementary</a:t>
            </a:r>
            <a:r>
              <a:rPr lang="fr-CA" sz="1500" dirty="0">
                <a:latin typeface="Montserrat"/>
                <a:ea typeface="Montserrat"/>
                <a:cs typeface="Montserrat"/>
                <a:sym typeface="Montserrat"/>
              </a:rPr>
              <a:t> and </a:t>
            </a:r>
            <a:r>
              <a:rPr lang="fr-CA" sz="1500" dirty="0" err="1">
                <a:latin typeface="Montserrat"/>
                <a:ea typeface="Montserrat"/>
                <a:cs typeface="Montserrat"/>
                <a:sym typeface="Montserrat"/>
              </a:rPr>
              <a:t>secondary</a:t>
            </a:r>
            <a:r>
              <a:rPr lang="fr-CA" sz="1500" dirty="0">
                <a:latin typeface="Montserrat"/>
                <a:ea typeface="Montserrat"/>
                <a:cs typeface="Montserrat"/>
                <a:sym typeface="Montserrat"/>
              </a:rPr>
              <a:t> </a:t>
            </a:r>
            <a:r>
              <a:rPr lang="fr-CA" sz="1500" dirty="0" err="1">
                <a:latin typeface="Montserrat"/>
                <a:ea typeface="Montserrat"/>
                <a:cs typeface="Montserrat"/>
                <a:sym typeface="Montserrat"/>
              </a:rPr>
              <a:t>levels</a:t>
            </a:r>
            <a:endParaRPr sz="15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sp>
        <p:nvSpPr>
          <p:cNvPr id="175" name="Google Shape;175;p22"/>
          <p:cNvSpPr txBox="1"/>
          <p:nvPr/>
        </p:nvSpPr>
        <p:spPr>
          <a:xfrm>
            <a:off x="4793525" y="3829300"/>
            <a:ext cx="4009200" cy="14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a:latin typeface="Montserrat"/>
                <a:ea typeface="Montserrat"/>
                <a:cs typeface="Montserrat"/>
                <a:sym typeface="Montserrat"/>
              </a:rPr>
              <a:t>Handouts</a:t>
            </a:r>
            <a:endParaRPr sz="18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0"/>
              </a:spcBef>
              <a:spcAft>
                <a:spcPts val="0"/>
              </a:spcAft>
              <a:buNone/>
            </a:pPr>
            <a:r>
              <a:rPr lang="fr-CA" sz="1500">
                <a:latin typeface="Montserrat"/>
                <a:ea typeface="Montserrat"/>
                <a:cs typeface="Montserrat"/>
                <a:sym typeface="Montserrat"/>
              </a:rPr>
              <a:t>-sent along with videos</a:t>
            </a:r>
            <a:endParaRPr sz="1500">
              <a:latin typeface="Montserrat"/>
              <a:ea typeface="Montserrat"/>
              <a:cs typeface="Montserrat"/>
              <a:sym typeface="Montserrat"/>
            </a:endParaRPr>
          </a:p>
        </p:txBody>
      </p:sp>
      <p:pic>
        <p:nvPicPr>
          <p:cNvPr id="176" name="Google Shape;176;p22"/>
          <p:cNvPicPr preferRelativeResize="0"/>
          <p:nvPr/>
        </p:nvPicPr>
        <p:blipFill>
          <a:blip r:embed="rId5">
            <a:alphaModFix/>
          </a:blip>
          <a:stretch>
            <a:fillRect/>
          </a:stretch>
        </p:blipFill>
        <p:spPr>
          <a:xfrm>
            <a:off x="5597525" y="2229875"/>
            <a:ext cx="2210924" cy="16380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0"/>
        <p:cNvGrpSpPr/>
        <p:nvPr/>
      </p:nvGrpSpPr>
      <p:grpSpPr>
        <a:xfrm>
          <a:off x="0" y="0"/>
          <a:ext cx="0" cy="0"/>
          <a:chOff x="0" y="0"/>
          <a:chExt cx="0" cy="0"/>
        </a:xfrm>
      </p:grpSpPr>
      <p:pic>
        <p:nvPicPr>
          <p:cNvPr id="181" name="Google Shape;181;p23"/>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82" name="Google Shape;182;p23"/>
          <p:cNvSpPr txBox="1"/>
          <p:nvPr/>
        </p:nvSpPr>
        <p:spPr>
          <a:xfrm>
            <a:off x="358150" y="295800"/>
            <a:ext cx="78171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a:solidFill>
                  <a:srgbClr val="FFFFFF"/>
                </a:solidFill>
                <a:latin typeface="Montserrat"/>
                <a:ea typeface="Montserrat"/>
                <a:cs typeface="Montserrat"/>
                <a:sym typeface="Montserrat"/>
              </a:rPr>
              <a:t>Case 2</a:t>
            </a:r>
            <a:endParaRPr sz="3400" b="1">
              <a:solidFill>
                <a:srgbClr val="FFFFFF"/>
              </a:solidFill>
              <a:latin typeface="Montserrat"/>
              <a:ea typeface="Montserrat"/>
              <a:cs typeface="Montserrat"/>
              <a:sym typeface="Montserrat"/>
            </a:endParaRPr>
          </a:p>
        </p:txBody>
      </p:sp>
      <p:sp>
        <p:nvSpPr>
          <p:cNvPr id="183" name="Google Shape;183;p23"/>
          <p:cNvSpPr txBox="1"/>
          <p:nvPr/>
        </p:nvSpPr>
        <p:spPr>
          <a:xfrm>
            <a:off x="138900" y="3016625"/>
            <a:ext cx="9005100" cy="94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CA" sz="1200" b="1" dirty="0" err="1">
                <a:solidFill>
                  <a:srgbClr val="274E13"/>
                </a:solidFill>
                <a:latin typeface="Montserrat"/>
                <a:ea typeface="Montserrat"/>
                <a:cs typeface="Montserrat"/>
                <a:sym typeface="Montserrat"/>
              </a:rPr>
              <a:t>What</a:t>
            </a:r>
            <a:r>
              <a:rPr lang="fr-CA" sz="1200" b="1" dirty="0">
                <a:solidFill>
                  <a:srgbClr val="274E13"/>
                </a:solidFill>
                <a:latin typeface="Montserrat"/>
                <a:ea typeface="Montserrat"/>
                <a:cs typeface="Montserrat"/>
                <a:sym typeface="Montserrat"/>
              </a:rPr>
              <a:t> can </a:t>
            </a:r>
            <a:r>
              <a:rPr lang="fr-CA" sz="1200" b="1" dirty="0" err="1">
                <a:solidFill>
                  <a:srgbClr val="274E13"/>
                </a:solidFill>
                <a:latin typeface="Montserrat"/>
                <a:ea typeface="Montserrat"/>
                <a:cs typeface="Montserrat"/>
                <a:sym typeface="Montserrat"/>
              </a:rPr>
              <a:t>you</a:t>
            </a:r>
            <a:r>
              <a:rPr lang="fr-CA" sz="1200" b="1" dirty="0">
                <a:solidFill>
                  <a:srgbClr val="274E13"/>
                </a:solidFill>
                <a:latin typeface="Montserrat"/>
                <a:ea typeface="Montserrat"/>
                <a:cs typeface="Montserrat"/>
                <a:sym typeface="Montserrat"/>
              </a:rPr>
              <a:t> tell </a:t>
            </a:r>
            <a:r>
              <a:rPr lang="fr-CA" sz="1200" b="1" dirty="0" err="1">
                <a:solidFill>
                  <a:srgbClr val="274E13"/>
                </a:solidFill>
                <a:latin typeface="Montserrat"/>
                <a:ea typeface="Montserrat"/>
                <a:cs typeface="Montserrat"/>
                <a:sym typeface="Montserrat"/>
              </a:rPr>
              <a:t>based</a:t>
            </a:r>
            <a:r>
              <a:rPr lang="fr-CA" sz="1200" b="1" dirty="0">
                <a:solidFill>
                  <a:srgbClr val="274E13"/>
                </a:solidFill>
                <a:latin typeface="Montserrat"/>
                <a:ea typeface="Montserrat"/>
                <a:cs typeface="Montserrat"/>
                <a:sym typeface="Montserrat"/>
              </a:rPr>
              <a:t> on the info </a:t>
            </a:r>
            <a:r>
              <a:rPr lang="fr-CA" sz="1200" b="1" dirty="0" err="1">
                <a:solidFill>
                  <a:srgbClr val="274E13"/>
                </a:solidFill>
                <a:latin typeface="Montserrat"/>
                <a:ea typeface="Montserrat"/>
                <a:cs typeface="Montserrat"/>
                <a:sym typeface="Montserrat"/>
              </a:rPr>
              <a:t>below</a:t>
            </a:r>
            <a:r>
              <a:rPr lang="fr-CA" sz="1200" b="1" dirty="0">
                <a:solidFill>
                  <a:srgbClr val="274E13"/>
                </a:solidFill>
                <a:latin typeface="Montserrat"/>
                <a:ea typeface="Montserrat"/>
                <a:cs typeface="Montserrat"/>
                <a:sym typeface="Montserrat"/>
              </a:rPr>
              <a:t>?</a:t>
            </a:r>
            <a:endParaRPr sz="1200" b="1" dirty="0">
              <a:solidFill>
                <a:srgbClr val="274E13"/>
              </a:solidFill>
              <a:latin typeface="Montserrat"/>
              <a:ea typeface="Montserrat"/>
              <a:cs typeface="Montserrat"/>
              <a:sym typeface="Montserrat"/>
            </a:endParaRPr>
          </a:p>
          <a:p>
            <a:pPr marL="0" lvl="0" indent="0" algn="l" rtl="0">
              <a:spcBef>
                <a:spcPts val="0"/>
              </a:spcBef>
              <a:spcAft>
                <a:spcPts val="0"/>
              </a:spcAft>
              <a:buNone/>
            </a:pPr>
            <a:endParaRPr sz="1200" b="1" dirty="0">
              <a:solidFill>
                <a:srgbClr val="7DAD21"/>
              </a:solidFill>
              <a:latin typeface="Montserrat"/>
              <a:ea typeface="Montserrat"/>
              <a:cs typeface="Montserrat"/>
              <a:sym typeface="Montserrat"/>
            </a:endParaRPr>
          </a:p>
          <a:p>
            <a:pPr marL="0" lvl="0" indent="0" algn="l" rtl="0">
              <a:spcBef>
                <a:spcPts val="0"/>
              </a:spcBef>
              <a:spcAft>
                <a:spcPts val="0"/>
              </a:spcAft>
              <a:buNone/>
            </a:pPr>
            <a:endParaRPr sz="1600" b="1" dirty="0">
              <a:solidFill>
                <a:srgbClr val="7DAD21"/>
              </a:solidFill>
              <a:latin typeface="Montserrat"/>
              <a:ea typeface="Montserrat"/>
              <a:cs typeface="Montserrat"/>
              <a:sym typeface="Montserrat"/>
            </a:endParaRPr>
          </a:p>
          <a:p>
            <a:pPr marL="0" marR="0" lvl="0" indent="0" algn="l" rtl="0">
              <a:spcBef>
                <a:spcPts val="0"/>
              </a:spcBef>
              <a:spcAft>
                <a:spcPts val="0"/>
              </a:spcAft>
              <a:buNone/>
            </a:pPr>
            <a:r>
              <a:rPr lang="fr-CA" sz="1600" b="1" dirty="0" err="1">
                <a:solidFill>
                  <a:srgbClr val="7DAD21"/>
                </a:solidFill>
                <a:latin typeface="Montserrat"/>
                <a:ea typeface="Montserrat"/>
                <a:cs typeface="Montserrat"/>
                <a:sym typeface="Montserrat"/>
              </a:rPr>
              <a:t>Resident</a:t>
            </a:r>
            <a:r>
              <a:rPr lang="fr-CA" sz="1600" b="1" dirty="0">
                <a:solidFill>
                  <a:srgbClr val="7DAD21"/>
                </a:solidFill>
                <a:latin typeface="Montserrat"/>
                <a:ea typeface="Montserrat"/>
                <a:cs typeface="Montserrat"/>
                <a:sym typeface="Montserrat"/>
              </a:rPr>
              <a:t>: I have </a:t>
            </a:r>
            <a:r>
              <a:rPr lang="fr-CA" sz="1600" b="1" dirty="0" err="1">
                <a:solidFill>
                  <a:srgbClr val="7DAD21"/>
                </a:solidFill>
                <a:latin typeface="Montserrat"/>
                <a:ea typeface="Montserrat"/>
                <a:cs typeface="Montserrat"/>
                <a:sym typeface="Montserrat"/>
              </a:rPr>
              <a:t>lived</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with</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my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family</a:t>
            </a:r>
            <a:r>
              <a:rPr lang="fr-CA" sz="1600" b="1" dirty="0">
                <a:solidFill>
                  <a:srgbClr val="7DAD21"/>
                </a:solidFill>
                <a:latin typeface="Montserrat"/>
                <a:ea typeface="Montserrat"/>
                <a:cs typeface="Montserrat"/>
                <a:sym typeface="Montserrat"/>
              </a:rPr>
              <a:t> at CRWC for over a </a:t>
            </a:r>
            <a:r>
              <a:rPr lang="fr-CA" sz="1600" b="1" dirty="0" err="1">
                <a:solidFill>
                  <a:srgbClr val="7DAD21"/>
                </a:solidFill>
                <a:latin typeface="Montserrat"/>
                <a:ea typeface="Montserrat"/>
                <a:cs typeface="Montserrat"/>
                <a:sym typeface="Montserrat"/>
              </a:rPr>
              <a:t>year</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have </a:t>
            </a:r>
            <a:r>
              <a:rPr lang="fr-CA" sz="1600" b="1" dirty="0" err="1">
                <a:solidFill>
                  <a:srgbClr val="7DAD21"/>
                </a:solidFill>
                <a:latin typeface="Montserrat"/>
                <a:ea typeface="Montserrat"/>
                <a:cs typeface="Montserrat"/>
                <a:sym typeface="Montserrat"/>
              </a:rPr>
              <a:t>grown</a:t>
            </a:r>
            <a:r>
              <a:rPr lang="fr-CA" sz="1600" b="1" dirty="0">
                <a:solidFill>
                  <a:srgbClr val="7DAD21"/>
                </a:solidFill>
                <a:latin typeface="Montserrat"/>
                <a:ea typeface="Montserrat"/>
                <a:cs typeface="Montserrat"/>
                <a:sym typeface="Montserrat"/>
              </a:rPr>
              <a:t> close </a:t>
            </a:r>
            <a:r>
              <a:rPr lang="fr-CA" sz="1600" b="1" dirty="0" err="1">
                <a:solidFill>
                  <a:srgbClr val="7DAD21"/>
                </a:solidFill>
                <a:latin typeface="Montserrat"/>
                <a:ea typeface="Montserrat"/>
                <a:cs typeface="Montserrat"/>
                <a:sym typeface="Montserrat"/>
              </a:rPr>
              <a:t>with</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other</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families</a:t>
            </a:r>
            <a:r>
              <a:rPr lang="fr-CA" sz="1600" b="1" dirty="0">
                <a:solidFill>
                  <a:srgbClr val="7DAD21"/>
                </a:solidFill>
                <a:latin typeface="Montserrat"/>
                <a:ea typeface="Montserrat"/>
                <a:cs typeface="Montserrat"/>
                <a:sym typeface="Montserrat"/>
              </a:rPr>
              <a:t> and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children</a:t>
            </a:r>
            <a:r>
              <a:rPr lang="fr-CA" sz="1600" b="1" dirty="0">
                <a:solidFill>
                  <a:srgbClr val="7DAD21"/>
                </a:solidFill>
                <a:latin typeface="Montserrat"/>
                <a:ea typeface="Montserrat"/>
                <a:cs typeface="Montserrat"/>
                <a:sym typeface="Montserrat"/>
              </a:rPr>
              <a:t> made </a:t>
            </a:r>
            <a:r>
              <a:rPr lang="fr-CA" sz="1600" b="1" dirty="0" err="1">
                <a:solidFill>
                  <a:srgbClr val="7DAD21"/>
                </a:solidFill>
                <a:latin typeface="Montserrat"/>
                <a:ea typeface="Montserrat"/>
                <a:cs typeface="Montserrat"/>
                <a:sym typeface="Montserrat"/>
              </a:rPr>
              <a:t>great</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friends</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are </a:t>
            </a:r>
            <a:r>
              <a:rPr lang="fr-CA" sz="1600" b="1" dirty="0" err="1">
                <a:solidFill>
                  <a:srgbClr val="7DAD21"/>
                </a:solidFill>
                <a:latin typeface="Montserrat"/>
                <a:ea typeface="Montserrat"/>
                <a:cs typeface="Montserrat"/>
                <a:sym typeface="Montserrat"/>
              </a:rPr>
              <a:t>very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grateful</a:t>
            </a:r>
            <a:r>
              <a:rPr lang="fr-CA" sz="1600" b="1" dirty="0">
                <a:solidFill>
                  <a:srgbClr val="7DAD21"/>
                </a:solidFill>
                <a:latin typeface="Montserrat"/>
                <a:ea typeface="Montserrat"/>
                <a:cs typeface="Montserrat"/>
                <a:sym typeface="Montserrat"/>
              </a:rPr>
              <a:t> for the </a:t>
            </a:r>
            <a:r>
              <a:rPr lang="fr-CA" sz="1600" b="1" dirty="0" err="1">
                <a:solidFill>
                  <a:srgbClr val="7DAD21"/>
                </a:solidFill>
                <a:latin typeface="Montserrat"/>
                <a:ea typeface="Montserrat"/>
                <a:cs typeface="Montserrat"/>
                <a:sym typeface="Montserrat"/>
              </a:rPr>
              <a:t>strong</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sense</a:t>
            </a:r>
            <a:r>
              <a:rPr lang="fr-CA" sz="1600" b="1" dirty="0">
                <a:solidFill>
                  <a:srgbClr val="7DAD21"/>
                </a:solidFill>
                <a:latin typeface="Montserrat"/>
                <a:ea typeface="Montserrat"/>
                <a:cs typeface="Montserrat"/>
                <a:sym typeface="Montserrat"/>
              </a:rPr>
              <a:t> of </a:t>
            </a:r>
            <a:r>
              <a:rPr lang="fr-CA" sz="1600" b="1" dirty="0" err="1">
                <a:solidFill>
                  <a:srgbClr val="7DAD21"/>
                </a:solidFill>
                <a:latin typeface="Montserrat"/>
                <a:ea typeface="Montserrat"/>
                <a:cs typeface="Montserrat"/>
                <a:sym typeface="Montserrat"/>
              </a:rPr>
              <a:t>community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here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because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it</a:t>
            </a:r>
            <a:r>
              <a:rPr lang="fr-CA" sz="1600" b="1" dirty="0">
                <a:solidFill>
                  <a:srgbClr val="7DAD21"/>
                </a:solidFill>
                <a:latin typeface="Montserrat"/>
                <a:ea typeface="Montserrat"/>
                <a:cs typeface="Montserrat"/>
                <a:sym typeface="Montserrat"/>
              </a:rPr>
              <a:t> made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transition to a new life in a new country a lot </a:t>
            </a:r>
            <a:r>
              <a:rPr lang="fr-CA" sz="1600" b="1" dirty="0" err="1">
                <a:solidFill>
                  <a:srgbClr val="7DAD21"/>
                </a:solidFill>
                <a:latin typeface="Montserrat"/>
                <a:ea typeface="Montserrat"/>
                <a:cs typeface="Montserrat"/>
                <a:sym typeface="Montserrat"/>
              </a:rPr>
              <a:t>easier</a:t>
            </a:r>
            <a:r>
              <a:rPr lang="fr-CA" sz="1600" b="1" dirty="0">
                <a:solidFill>
                  <a:srgbClr val="7DAD21"/>
                </a:solidFill>
                <a:latin typeface="Montserrat"/>
                <a:ea typeface="Montserrat"/>
                <a:cs typeface="Montserrat"/>
                <a:sym typeface="Montserrat"/>
              </a:rPr>
              <a:t>. One </a:t>
            </a:r>
            <a:r>
              <a:rPr lang="fr-CA" sz="1600" b="1" dirty="0" err="1">
                <a:solidFill>
                  <a:srgbClr val="7DAD21"/>
                </a:solidFill>
                <a:latin typeface="Montserrat"/>
                <a:ea typeface="Montserrat"/>
                <a:cs typeface="Montserrat"/>
                <a:sym typeface="Montserrat"/>
              </a:rPr>
              <a:t>thing</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learned</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here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was</a:t>
            </a:r>
            <a:r>
              <a:rPr lang="fr-CA" sz="1600" b="1" dirty="0">
                <a:solidFill>
                  <a:srgbClr val="7DAD21"/>
                </a:solidFill>
                <a:latin typeface="Montserrat"/>
                <a:ea typeface="Montserrat"/>
                <a:cs typeface="Montserrat"/>
                <a:sym typeface="Montserrat"/>
              </a:rPr>
              <a:t> how important </a:t>
            </a:r>
            <a:r>
              <a:rPr lang="fr-CA" sz="1600" b="1" dirty="0" err="1">
                <a:solidFill>
                  <a:srgbClr val="7DAD21"/>
                </a:solidFill>
                <a:latin typeface="Montserrat"/>
                <a:ea typeface="Montserrat"/>
                <a:cs typeface="Montserrat"/>
                <a:sym typeface="Montserrat"/>
              </a:rPr>
              <a:t>it</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is</a:t>
            </a:r>
            <a:r>
              <a:rPr lang="fr-CA" sz="1600" b="1" dirty="0">
                <a:solidFill>
                  <a:srgbClr val="7DAD21"/>
                </a:solidFill>
                <a:latin typeface="Montserrat"/>
                <a:ea typeface="Montserrat"/>
                <a:cs typeface="Montserrat"/>
                <a:sym typeface="Montserrat"/>
              </a:rPr>
              <a:t> to do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part to conserve </a:t>
            </a:r>
            <a:r>
              <a:rPr lang="fr-CA" sz="1600" b="1" dirty="0" err="1">
                <a:solidFill>
                  <a:srgbClr val="7DAD21"/>
                </a:solidFill>
                <a:latin typeface="Montserrat"/>
                <a:ea typeface="Montserrat"/>
                <a:cs typeface="Montserrat"/>
                <a:sym typeface="Montserrat"/>
              </a:rPr>
              <a:t>energy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everyday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have </a:t>
            </a:r>
            <a:r>
              <a:rPr lang="fr-CA" sz="1600" b="1" dirty="0" err="1">
                <a:solidFill>
                  <a:srgbClr val="7DAD21"/>
                </a:solidFill>
                <a:latin typeface="Montserrat"/>
                <a:ea typeface="Montserrat"/>
                <a:cs typeface="Montserrat"/>
                <a:sym typeface="Montserrat"/>
              </a:rPr>
              <a:t>gotten</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into</a:t>
            </a:r>
            <a:r>
              <a:rPr lang="fr-CA" sz="1600" b="1" dirty="0">
                <a:solidFill>
                  <a:srgbClr val="7DAD21"/>
                </a:solidFill>
                <a:latin typeface="Montserrat"/>
                <a:ea typeface="Montserrat"/>
                <a:cs typeface="Montserrat"/>
                <a:sym typeface="Montserrat"/>
              </a:rPr>
              <a:t> the habit of </a:t>
            </a:r>
            <a:r>
              <a:rPr lang="fr-CA" sz="1600" b="1" dirty="0" err="1">
                <a:solidFill>
                  <a:srgbClr val="7DAD21"/>
                </a:solidFill>
                <a:latin typeface="Montserrat"/>
                <a:ea typeface="Montserrat"/>
                <a:cs typeface="Montserrat"/>
                <a:sym typeface="Montserrat"/>
              </a:rPr>
              <a:t>turning</a:t>
            </a:r>
            <a:r>
              <a:rPr lang="fr-CA" sz="1600" b="1" dirty="0">
                <a:solidFill>
                  <a:srgbClr val="7DAD21"/>
                </a:solidFill>
                <a:latin typeface="Montserrat"/>
                <a:ea typeface="Montserrat"/>
                <a:cs typeface="Montserrat"/>
                <a:sym typeface="Montserrat"/>
              </a:rPr>
              <a:t> off the lights </a:t>
            </a:r>
            <a:r>
              <a:rPr lang="fr-CA" sz="1600" b="1" dirty="0" err="1">
                <a:solidFill>
                  <a:srgbClr val="7DAD21"/>
                </a:solidFill>
                <a:latin typeface="Montserrat"/>
                <a:ea typeface="Montserrat"/>
                <a:cs typeface="Montserrat"/>
                <a:sym typeface="Montserrat"/>
              </a:rPr>
              <a:t>during</a:t>
            </a:r>
            <a:r>
              <a:rPr lang="fr-CA" sz="1600" b="1" dirty="0">
                <a:solidFill>
                  <a:srgbClr val="7DAD21"/>
                </a:solidFill>
                <a:latin typeface="Montserrat"/>
                <a:ea typeface="Montserrat"/>
                <a:cs typeface="Montserrat"/>
                <a:sym typeface="Montserrat"/>
              </a:rPr>
              <a:t> the </a:t>
            </a:r>
            <a:r>
              <a:rPr lang="fr-CA" sz="1600" b="1" dirty="0" err="1">
                <a:solidFill>
                  <a:srgbClr val="7DAD21"/>
                </a:solidFill>
                <a:latin typeface="Montserrat"/>
                <a:ea typeface="Montserrat"/>
                <a:cs typeface="Montserrat"/>
                <a:sym typeface="Montserrat"/>
              </a:rPr>
              <a:t>day</a:t>
            </a:r>
            <a:r>
              <a:rPr lang="fr-CA" sz="1600" b="1" dirty="0">
                <a:solidFill>
                  <a:srgbClr val="7DAD21"/>
                </a:solidFill>
                <a:latin typeface="Montserrat"/>
                <a:ea typeface="Montserrat"/>
                <a:cs typeface="Montserrat"/>
                <a:sym typeface="Montserrat"/>
              </a:rPr>
              <a:t> and </a:t>
            </a:r>
            <a:r>
              <a:rPr lang="fr-CA" sz="1600" b="1" dirty="0" err="1">
                <a:solidFill>
                  <a:srgbClr val="7DAD21"/>
                </a:solidFill>
                <a:latin typeface="Montserrat"/>
                <a:ea typeface="Montserrat"/>
                <a:cs typeface="Montserrat"/>
                <a:sym typeface="Montserrat"/>
              </a:rPr>
              <a:t>unplugging</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appliances</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when</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they</a:t>
            </a:r>
            <a:r>
              <a:rPr lang="fr-CA" sz="1600" b="1" dirty="0">
                <a:solidFill>
                  <a:srgbClr val="7DAD21"/>
                </a:solidFill>
                <a:latin typeface="Montserrat"/>
                <a:ea typeface="Montserrat"/>
                <a:cs typeface="Montserrat"/>
                <a:sym typeface="Montserrat"/>
              </a:rPr>
              <a:t> are not in use. </a:t>
            </a:r>
            <a:endParaRPr sz="800" b="1" dirty="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0"/>
        <p:cNvGrpSpPr/>
        <p:nvPr/>
      </p:nvGrpSpPr>
      <p:grpSpPr>
        <a:xfrm>
          <a:off x="0" y="0"/>
          <a:ext cx="0" cy="0"/>
          <a:chOff x="0" y="0"/>
          <a:chExt cx="0" cy="0"/>
        </a:xfrm>
      </p:grpSpPr>
      <p:pic>
        <p:nvPicPr>
          <p:cNvPr id="181" name="Google Shape;181;p23"/>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82" name="Google Shape;182;p23"/>
          <p:cNvSpPr txBox="1"/>
          <p:nvPr/>
        </p:nvSpPr>
        <p:spPr>
          <a:xfrm>
            <a:off x="358150" y="295800"/>
            <a:ext cx="78171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a:solidFill>
                  <a:srgbClr val="FFFFFF"/>
                </a:solidFill>
                <a:latin typeface="Montserrat"/>
                <a:ea typeface="Montserrat"/>
                <a:cs typeface="Montserrat"/>
                <a:sym typeface="Montserrat"/>
              </a:rPr>
              <a:t>Case 2</a:t>
            </a:r>
            <a:endParaRPr sz="3400" b="1">
              <a:solidFill>
                <a:srgbClr val="FFFFFF"/>
              </a:solidFill>
              <a:latin typeface="Montserrat"/>
              <a:ea typeface="Montserrat"/>
              <a:cs typeface="Montserrat"/>
              <a:sym typeface="Montserrat"/>
            </a:endParaRPr>
          </a:p>
        </p:txBody>
      </p:sp>
      <p:sp>
        <p:nvSpPr>
          <p:cNvPr id="183" name="Google Shape;183;p23"/>
          <p:cNvSpPr txBox="1"/>
          <p:nvPr/>
        </p:nvSpPr>
        <p:spPr>
          <a:xfrm>
            <a:off x="271483" y="2857500"/>
            <a:ext cx="8601034" cy="94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fr-CA" sz="1200" b="1" dirty="0" err="1">
                <a:solidFill>
                  <a:srgbClr val="274E13"/>
                </a:solidFill>
                <a:latin typeface="Montserrat"/>
                <a:ea typeface="Montserrat"/>
                <a:cs typeface="Montserrat"/>
                <a:sym typeface="Montserrat"/>
              </a:rPr>
              <a:t>What</a:t>
            </a:r>
            <a:r>
              <a:rPr lang="fr-CA" sz="1200" b="1" dirty="0">
                <a:solidFill>
                  <a:srgbClr val="274E13"/>
                </a:solidFill>
                <a:latin typeface="Montserrat"/>
                <a:ea typeface="Montserrat"/>
                <a:cs typeface="Montserrat"/>
                <a:sym typeface="Montserrat"/>
              </a:rPr>
              <a:t> can </a:t>
            </a:r>
            <a:r>
              <a:rPr lang="fr-CA" sz="1200" b="1" dirty="0" err="1">
                <a:solidFill>
                  <a:srgbClr val="274E13"/>
                </a:solidFill>
                <a:latin typeface="Montserrat"/>
                <a:ea typeface="Montserrat"/>
                <a:cs typeface="Montserrat"/>
                <a:sym typeface="Montserrat"/>
              </a:rPr>
              <a:t>you</a:t>
            </a:r>
            <a:r>
              <a:rPr lang="fr-CA" sz="1200" b="1" dirty="0">
                <a:solidFill>
                  <a:srgbClr val="274E13"/>
                </a:solidFill>
                <a:latin typeface="Montserrat"/>
                <a:ea typeface="Montserrat"/>
                <a:cs typeface="Montserrat"/>
                <a:sym typeface="Montserrat"/>
              </a:rPr>
              <a:t> tell </a:t>
            </a:r>
            <a:r>
              <a:rPr lang="fr-CA" sz="1200" b="1" dirty="0" err="1">
                <a:solidFill>
                  <a:srgbClr val="274E13"/>
                </a:solidFill>
                <a:latin typeface="Montserrat"/>
                <a:ea typeface="Montserrat"/>
                <a:cs typeface="Montserrat"/>
                <a:sym typeface="Montserrat"/>
              </a:rPr>
              <a:t>based</a:t>
            </a:r>
            <a:r>
              <a:rPr lang="fr-CA" sz="1200" b="1" dirty="0">
                <a:solidFill>
                  <a:srgbClr val="274E13"/>
                </a:solidFill>
                <a:latin typeface="Montserrat"/>
                <a:ea typeface="Montserrat"/>
                <a:cs typeface="Montserrat"/>
                <a:sym typeface="Montserrat"/>
              </a:rPr>
              <a:t> on the info </a:t>
            </a:r>
            <a:r>
              <a:rPr lang="fr-CA" sz="1200" b="1" dirty="0" err="1">
                <a:solidFill>
                  <a:srgbClr val="274E13"/>
                </a:solidFill>
                <a:latin typeface="Montserrat"/>
                <a:ea typeface="Montserrat"/>
                <a:cs typeface="Montserrat"/>
                <a:sym typeface="Montserrat"/>
              </a:rPr>
              <a:t>below</a:t>
            </a:r>
            <a:r>
              <a:rPr lang="fr-CA" sz="1200" b="1" dirty="0">
                <a:solidFill>
                  <a:srgbClr val="274E13"/>
                </a:solidFill>
                <a:latin typeface="Montserrat"/>
                <a:ea typeface="Montserrat"/>
                <a:cs typeface="Montserrat"/>
                <a:sym typeface="Montserrat"/>
              </a:rPr>
              <a:t>?</a:t>
            </a:r>
          </a:p>
          <a:p>
            <a:pPr marL="0" lvl="0" indent="0" algn="l" rtl="0">
              <a:spcBef>
                <a:spcPts val="0"/>
              </a:spcBef>
              <a:spcAft>
                <a:spcPts val="0"/>
              </a:spcAft>
              <a:buNone/>
            </a:pPr>
            <a:r>
              <a:rPr lang="fr-CA" sz="1200" b="1" dirty="0" err="1">
                <a:solidFill>
                  <a:srgbClr val="274E13"/>
                </a:solidFill>
                <a:latin typeface="Montserrat"/>
                <a:ea typeface="Montserrat"/>
                <a:cs typeface="Montserrat"/>
                <a:sym typeface="Montserrat"/>
              </a:rPr>
              <a:t>What</a:t>
            </a:r>
            <a:r>
              <a:rPr lang="fr-CA" sz="1200" b="1" dirty="0">
                <a:solidFill>
                  <a:srgbClr val="274E13"/>
                </a:solidFill>
                <a:latin typeface="Montserrat"/>
                <a:ea typeface="Montserrat"/>
                <a:cs typeface="Montserrat"/>
                <a:sym typeface="Montserrat"/>
              </a:rPr>
              <a:t> are </a:t>
            </a:r>
            <a:r>
              <a:rPr lang="fr-CA" sz="1200" b="1" dirty="0" err="1">
                <a:solidFill>
                  <a:srgbClr val="274E13"/>
                </a:solidFill>
                <a:latin typeface="Montserrat"/>
                <a:ea typeface="Montserrat"/>
                <a:cs typeface="Montserrat"/>
                <a:sym typeface="Montserrat"/>
              </a:rPr>
              <a:t>some</a:t>
            </a:r>
            <a:r>
              <a:rPr lang="fr-CA" sz="1200" b="1" dirty="0">
                <a:solidFill>
                  <a:srgbClr val="274E13"/>
                </a:solidFill>
                <a:latin typeface="Montserrat"/>
                <a:ea typeface="Montserrat"/>
                <a:cs typeface="Montserrat"/>
                <a:sym typeface="Montserrat"/>
              </a:rPr>
              <a:t> possible topics to </a:t>
            </a:r>
            <a:r>
              <a:rPr lang="fr-CA" sz="1200" b="1" dirty="0" err="1">
                <a:solidFill>
                  <a:srgbClr val="274E13"/>
                </a:solidFill>
                <a:latin typeface="Montserrat"/>
                <a:ea typeface="Montserrat"/>
                <a:cs typeface="Montserrat"/>
                <a:sym typeface="Montserrat"/>
              </a:rPr>
              <a:t>build</a:t>
            </a:r>
            <a:r>
              <a:rPr lang="fr-CA" sz="1200" b="1" dirty="0">
                <a:solidFill>
                  <a:srgbClr val="274E13"/>
                </a:solidFill>
                <a:latin typeface="Montserrat"/>
                <a:ea typeface="Montserrat"/>
                <a:cs typeface="Montserrat"/>
                <a:sym typeface="Montserrat"/>
              </a:rPr>
              <a:t> on?</a:t>
            </a:r>
            <a:endParaRPr sz="1200" b="1" dirty="0">
              <a:solidFill>
                <a:srgbClr val="274E13"/>
              </a:solidFill>
              <a:latin typeface="Montserrat"/>
              <a:ea typeface="Montserrat"/>
              <a:cs typeface="Montserrat"/>
              <a:sym typeface="Montserrat"/>
            </a:endParaRPr>
          </a:p>
          <a:p>
            <a:pPr marL="0" lvl="0" indent="0" algn="l" rtl="0">
              <a:spcBef>
                <a:spcPts val="0"/>
              </a:spcBef>
              <a:spcAft>
                <a:spcPts val="0"/>
              </a:spcAft>
              <a:buNone/>
            </a:pPr>
            <a:endParaRPr sz="1200" b="1" dirty="0">
              <a:solidFill>
                <a:srgbClr val="7DAD21"/>
              </a:solidFill>
              <a:latin typeface="Montserrat"/>
              <a:ea typeface="Montserrat"/>
              <a:cs typeface="Montserrat"/>
              <a:sym typeface="Montserrat"/>
            </a:endParaRPr>
          </a:p>
          <a:p>
            <a:pPr marL="0" lvl="0" indent="0" algn="l" rtl="0">
              <a:spcBef>
                <a:spcPts val="0"/>
              </a:spcBef>
              <a:spcAft>
                <a:spcPts val="0"/>
              </a:spcAft>
              <a:buNone/>
            </a:pPr>
            <a:endParaRPr sz="1600" b="1" dirty="0">
              <a:solidFill>
                <a:srgbClr val="7DAD21"/>
              </a:solidFill>
              <a:latin typeface="Montserrat"/>
              <a:ea typeface="Montserrat"/>
              <a:cs typeface="Montserrat"/>
              <a:sym typeface="Montserrat"/>
            </a:endParaRPr>
          </a:p>
          <a:p>
            <a:pPr marL="0" marR="0" lvl="0" indent="0" algn="l" rtl="0">
              <a:spcBef>
                <a:spcPts val="0"/>
              </a:spcBef>
              <a:spcAft>
                <a:spcPts val="0"/>
              </a:spcAft>
              <a:buNone/>
            </a:pPr>
            <a:r>
              <a:rPr lang="fr-CA" sz="1600" b="1" dirty="0" err="1">
                <a:solidFill>
                  <a:srgbClr val="7DAD21"/>
                </a:solidFill>
                <a:latin typeface="Montserrat"/>
                <a:ea typeface="Montserrat"/>
                <a:cs typeface="Montserrat"/>
                <a:sym typeface="Montserrat"/>
              </a:rPr>
              <a:t>Resident</a:t>
            </a:r>
            <a:r>
              <a:rPr lang="fr-CA" sz="1600" b="1" dirty="0">
                <a:solidFill>
                  <a:srgbClr val="7DAD21"/>
                </a:solidFill>
                <a:latin typeface="Montserrat"/>
                <a:ea typeface="Montserrat"/>
                <a:cs typeface="Montserrat"/>
                <a:sym typeface="Montserrat"/>
              </a:rPr>
              <a:t>: I have </a:t>
            </a:r>
            <a:r>
              <a:rPr lang="fr-CA" sz="1600" b="1" dirty="0" err="1">
                <a:solidFill>
                  <a:srgbClr val="7DAD21"/>
                </a:solidFill>
                <a:latin typeface="Montserrat"/>
                <a:ea typeface="Montserrat"/>
                <a:cs typeface="Montserrat"/>
                <a:sym typeface="Montserrat"/>
              </a:rPr>
              <a:t>lived</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with</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my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family</a:t>
            </a:r>
            <a:r>
              <a:rPr lang="fr-CA" sz="1600" b="1" dirty="0">
                <a:solidFill>
                  <a:srgbClr val="7DAD21"/>
                </a:solidFill>
                <a:latin typeface="Montserrat"/>
                <a:ea typeface="Montserrat"/>
                <a:cs typeface="Montserrat"/>
                <a:sym typeface="Montserrat"/>
              </a:rPr>
              <a:t> at CRWC for over a </a:t>
            </a:r>
            <a:r>
              <a:rPr lang="fr-CA" sz="1600" b="1" dirty="0" err="1">
                <a:solidFill>
                  <a:srgbClr val="7DAD21"/>
                </a:solidFill>
                <a:latin typeface="Montserrat"/>
                <a:ea typeface="Montserrat"/>
                <a:cs typeface="Montserrat"/>
                <a:sym typeface="Montserrat"/>
              </a:rPr>
              <a:t>year</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have </a:t>
            </a:r>
            <a:r>
              <a:rPr lang="fr-CA" sz="1600" b="1" dirty="0" err="1">
                <a:solidFill>
                  <a:srgbClr val="7DAD21"/>
                </a:solidFill>
                <a:latin typeface="Montserrat"/>
                <a:ea typeface="Montserrat"/>
                <a:cs typeface="Montserrat"/>
                <a:sym typeface="Montserrat"/>
              </a:rPr>
              <a:t>grown</a:t>
            </a:r>
            <a:r>
              <a:rPr lang="fr-CA" sz="1600" b="1" dirty="0">
                <a:solidFill>
                  <a:srgbClr val="7DAD21"/>
                </a:solidFill>
                <a:latin typeface="Montserrat"/>
                <a:ea typeface="Montserrat"/>
                <a:cs typeface="Montserrat"/>
                <a:sym typeface="Montserrat"/>
              </a:rPr>
              <a:t> close </a:t>
            </a:r>
            <a:r>
              <a:rPr lang="fr-CA" sz="1600" b="1" dirty="0" err="1">
                <a:solidFill>
                  <a:srgbClr val="7DAD21"/>
                </a:solidFill>
                <a:latin typeface="Montserrat"/>
                <a:ea typeface="Montserrat"/>
                <a:cs typeface="Montserrat"/>
                <a:sym typeface="Montserrat"/>
              </a:rPr>
              <a:t>with</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other</a:t>
            </a:r>
            <a:r>
              <a:rPr lang="fr-CA" sz="1600" b="1" dirty="0">
                <a:solidFill>
                  <a:srgbClr val="7DAD21"/>
                </a:solidFill>
                <a:highlight>
                  <a:srgbClr val="FFFF00"/>
                </a:highlight>
                <a:latin typeface="Montserrat"/>
                <a:ea typeface="Montserrat"/>
                <a:cs typeface="Montserrat"/>
                <a:sym typeface="Montserrat"/>
              </a:rPr>
              <a:t> </a:t>
            </a:r>
            <a:r>
              <a:rPr lang="fr-CA" sz="1600" b="1" dirty="0" err="1">
                <a:solidFill>
                  <a:srgbClr val="7DAD21"/>
                </a:solidFill>
                <a:highlight>
                  <a:srgbClr val="FFFF00"/>
                </a:highlight>
                <a:latin typeface="Montserrat"/>
                <a:ea typeface="Montserrat"/>
                <a:cs typeface="Montserrat"/>
                <a:sym typeface="Montserrat"/>
              </a:rPr>
              <a:t>families</a:t>
            </a:r>
            <a:r>
              <a:rPr lang="fr-CA" sz="1600" b="1" dirty="0">
                <a:solidFill>
                  <a:srgbClr val="7DAD21"/>
                </a:solidFill>
                <a:highlight>
                  <a:srgbClr val="FFFF00"/>
                </a:highlight>
                <a:latin typeface="Montserrat"/>
                <a:ea typeface="Montserrat"/>
                <a:cs typeface="Montserrat"/>
                <a:sym typeface="Montserrat"/>
              </a:rPr>
              <a:t> </a:t>
            </a:r>
            <a:r>
              <a:rPr lang="fr-CA" sz="1600" b="1" dirty="0">
                <a:solidFill>
                  <a:srgbClr val="7DAD21"/>
                </a:solidFill>
                <a:latin typeface="Montserrat"/>
                <a:ea typeface="Montserrat"/>
                <a:cs typeface="Montserrat"/>
                <a:sym typeface="Montserrat"/>
              </a:rPr>
              <a:t>and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a:t>
            </a:r>
            <a:r>
              <a:rPr lang="fr-CA" sz="1600" b="1" dirty="0" err="1">
                <a:solidFill>
                  <a:srgbClr val="7DAD21"/>
                </a:solidFill>
                <a:highlight>
                  <a:srgbClr val="FFFF00"/>
                </a:highlight>
                <a:latin typeface="Montserrat"/>
                <a:ea typeface="Montserrat"/>
                <a:cs typeface="Montserrat"/>
                <a:sym typeface="Montserrat"/>
              </a:rPr>
              <a:t>children</a:t>
            </a:r>
            <a:r>
              <a:rPr lang="fr-CA" sz="1600" b="1" dirty="0">
                <a:solidFill>
                  <a:srgbClr val="7DAD21"/>
                </a:solidFill>
                <a:latin typeface="Montserrat"/>
                <a:ea typeface="Montserrat"/>
                <a:cs typeface="Montserrat"/>
                <a:sym typeface="Montserrat"/>
              </a:rPr>
              <a:t> made </a:t>
            </a:r>
            <a:r>
              <a:rPr lang="fr-CA" sz="1600" b="1" dirty="0" err="1">
                <a:solidFill>
                  <a:srgbClr val="7DAD21"/>
                </a:solidFill>
                <a:latin typeface="Montserrat"/>
                <a:ea typeface="Montserrat"/>
                <a:cs typeface="Montserrat"/>
                <a:sym typeface="Montserrat"/>
              </a:rPr>
              <a:t>great</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friends</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are </a:t>
            </a:r>
            <a:r>
              <a:rPr lang="fr-CA" sz="1600" b="1" dirty="0" err="1">
                <a:solidFill>
                  <a:srgbClr val="7DAD21"/>
                </a:solidFill>
                <a:latin typeface="Montserrat"/>
                <a:ea typeface="Montserrat"/>
                <a:cs typeface="Montserrat"/>
                <a:sym typeface="Montserrat"/>
              </a:rPr>
              <a:t>very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grateful</a:t>
            </a:r>
            <a:r>
              <a:rPr lang="fr-CA" sz="1600" b="1" dirty="0">
                <a:solidFill>
                  <a:srgbClr val="7DAD21"/>
                </a:solidFill>
                <a:latin typeface="Montserrat"/>
                <a:ea typeface="Montserrat"/>
                <a:cs typeface="Montserrat"/>
                <a:sym typeface="Montserrat"/>
              </a:rPr>
              <a:t> for the </a:t>
            </a:r>
            <a:r>
              <a:rPr lang="fr-CA" sz="1600" b="1" dirty="0" err="1">
                <a:solidFill>
                  <a:srgbClr val="7DAD21"/>
                </a:solidFill>
                <a:latin typeface="Montserrat"/>
                <a:ea typeface="Montserrat"/>
                <a:cs typeface="Montserrat"/>
                <a:sym typeface="Montserrat"/>
              </a:rPr>
              <a:t>strong</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sense</a:t>
            </a:r>
            <a:r>
              <a:rPr lang="fr-CA" sz="1600" b="1" dirty="0">
                <a:solidFill>
                  <a:srgbClr val="7DAD21"/>
                </a:solidFill>
                <a:latin typeface="Montserrat"/>
                <a:ea typeface="Montserrat"/>
                <a:cs typeface="Montserrat"/>
                <a:sym typeface="Montserrat"/>
              </a:rPr>
              <a:t> of </a:t>
            </a:r>
            <a:r>
              <a:rPr lang="fr-CA" sz="1600" b="1" dirty="0" err="1">
                <a:solidFill>
                  <a:srgbClr val="7DAD21"/>
                </a:solidFill>
                <a:latin typeface="Montserrat"/>
                <a:ea typeface="Montserrat"/>
                <a:cs typeface="Montserrat"/>
                <a:sym typeface="Montserrat"/>
              </a:rPr>
              <a:t>community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here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because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it</a:t>
            </a:r>
            <a:r>
              <a:rPr lang="fr-CA" sz="1600" b="1" dirty="0">
                <a:solidFill>
                  <a:srgbClr val="7DAD21"/>
                </a:solidFill>
                <a:latin typeface="Montserrat"/>
                <a:ea typeface="Montserrat"/>
                <a:cs typeface="Montserrat"/>
                <a:sym typeface="Montserrat"/>
              </a:rPr>
              <a:t> made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transition to a new life in a </a:t>
            </a:r>
            <a:r>
              <a:rPr lang="fr-CA" sz="1600" b="1" dirty="0">
                <a:solidFill>
                  <a:srgbClr val="7DAD21"/>
                </a:solidFill>
                <a:highlight>
                  <a:srgbClr val="FFFF00"/>
                </a:highlight>
                <a:latin typeface="Montserrat"/>
                <a:ea typeface="Montserrat"/>
                <a:cs typeface="Montserrat"/>
                <a:sym typeface="Montserrat"/>
              </a:rPr>
              <a:t>new countr</a:t>
            </a:r>
            <a:r>
              <a:rPr lang="fr-CA" sz="1600" b="1" dirty="0">
                <a:solidFill>
                  <a:srgbClr val="7DAD21"/>
                </a:solidFill>
                <a:latin typeface="Montserrat"/>
                <a:ea typeface="Montserrat"/>
                <a:cs typeface="Montserrat"/>
                <a:sym typeface="Montserrat"/>
              </a:rPr>
              <a:t>y a lot </a:t>
            </a:r>
            <a:r>
              <a:rPr lang="fr-CA" sz="1600" b="1" dirty="0" err="1">
                <a:solidFill>
                  <a:srgbClr val="7DAD21"/>
                </a:solidFill>
                <a:latin typeface="Montserrat"/>
                <a:ea typeface="Montserrat"/>
                <a:cs typeface="Montserrat"/>
                <a:sym typeface="Montserrat"/>
              </a:rPr>
              <a:t>easier</a:t>
            </a:r>
            <a:r>
              <a:rPr lang="fr-CA" sz="1600" b="1" dirty="0">
                <a:solidFill>
                  <a:srgbClr val="7DAD21"/>
                </a:solidFill>
                <a:latin typeface="Montserrat"/>
                <a:ea typeface="Montserrat"/>
                <a:cs typeface="Montserrat"/>
                <a:sym typeface="Montserrat"/>
              </a:rPr>
              <a:t>. One </a:t>
            </a:r>
            <a:r>
              <a:rPr lang="fr-CA" sz="1600" b="1" dirty="0" err="1">
                <a:solidFill>
                  <a:srgbClr val="7DAD21"/>
                </a:solidFill>
                <a:latin typeface="Montserrat"/>
                <a:ea typeface="Montserrat"/>
                <a:cs typeface="Montserrat"/>
                <a:sym typeface="Montserrat"/>
              </a:rPr>
              <a:t>thing</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learned</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here</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was</a:t>
            </a:r>
            <a:r>
              <a:rPr lang="fr-CA" sz="1600" b="1" dirty="0">
                <a:solidFill>
                  <a:srgbClr val="7DAD21"/>
                </a:solidFill>
                <a:latin typeface="Montserrat"/>
                <a:ea typeface="Montserrat"/>
                <a:cs typeface="Montserrat"/>
                <a:sym typeface="Montserrat"/>
              </a:rPr>
              <a:t> how important </a:t>
            </a:r>
            <a:r>
              <a:rPr lang="fr-CA" sz="1600" b="1" dirty="0" err="1">
                <a:solidFill>
                  <a:srgbClr val="7DAD21"/>
                </a:solidFill>
                <a:latin typeface="Montserrat"/>
                <a:ea typeface="Montserrat"/>
                <a:cs typeface="Montserrat"/>
                <a:sym typeface="Montserrat"/>
              </a:rPr>
              <a:t>it</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is</a:t>
            </a:r>
            <a:r>
              <a:rPr lang="fr-CA" sz="1600" b="1" dirty="0">
                <a:solidFill>
                  <a:srgbClr val="7DAD21"/>
                </a:solidFill>
                <a:latin typeface="Montserrat"/>
                <a:ea typeface="Montserrat"/>
                <a:cs typeface="Montserrat"/>
                <a:sym typeface="Montserrat"/>
              </a:rPr>
              <a:t> to do </a:t>
            </a:r>
            <a:r>
              <a:rPr lang="fr-CA" sz="1600" b="1" dirty="0" err="1">
                <a:solidFill>
                  <a:srgbClr val="7DAD21"/>
                </a:solidFill>
                <a:latin typeface="Montserrat"/>
                <a:ea typeface="Montserrat"/>
                <a:cs typeface="Montserrat"/>
                <a:sym typeface="Montserrat"/>
              </a:rPr>
              <a:t>our</a:t>
            </a:r>
            <a:r>
              <a:rPr lang="fr-CA" sz="1600" b="1" dirty="0">
                <a:solidFill>
                  <a:srgbClr val="7DAD21"/>
                </a:solidFill>
                <a:latin typeface="Montserrat"/>
                <a:ea typeface="Montserrat"/>
                <a:cs typeface="Montserrat"/>
                <a:sym typeface="Montserrat"/>
              </a:rPr>
              <a:t> part to conserve </a:t>
            </a:r>
            <a:r>
              <a:rPr lang="fr-CA" sz="1600" b="1" dirty="0" err="1">
                <a:solidFill>
                  <a:srgbClr val="7DAD21"/>
                </a:solidFill>
                <a:latin typeface="Montserrat"/>
                <a:ea typeface="Montserrat"/>
                <a:cs typeface="Montserrat"/>
                <a:sym typeface="Montserrat"/>
              </a:rPr>
              <a:t>energy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everyday</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We</a:t>
            </a:r>
            <a:r>
              <a:rPr lang="fr-CA" sz="1600" b="1" dirty="0">
                <a:solidFill>
                  <a:srgbClr val="7DAD21"/>
                </a:solidFill>
                <a:latin typeface="Montserrat"/>
                <a:ea typeface="Montserrat"/>
                <a:cs typeface="Montserrat"/>
                <a:sym typeface="Montserrat"/>
              </a:rPr>
              <a:t> have </a:t>
            </a:r>
            <a:r>
              <a:rPr lang="fr-CA" sz="1600" b="1" dirty="0" err="1">
                <a:solidFill>
                  <a:srgbClr val="7DAD21"/>
                </a:solidFill>
                <a:latin typeface="Montserrat"/>
                <a:ea typeface="Montserrat"/>
                <a:cs typeface="Montserrat"/>
                <a:sym typeface="Montserrat"/>
              </a:rPr>
              <a:t>gotten</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into</a:t>
            </a:r>
            <a:r>
              <a:rPr lang="fr-CA" sz="1600" b="1" dirty="0">
                <a:solidFill>
                  <a:srgbClr val="7DAD21"/>
                </a:solidFill>
                <a:latin typeface="Montserrat"/>
                <a:ea typeface="Montserrat"/>
                <a:cs typeface="Montserrat"/>
                <a:sym typeface="Montserrat"/>
              </a:rPr>
              <a:t> the habit of </a:t>
            </a:r>
            <a:r>
              <a:rPr lang="fr-CA" sz="1600" b="1" dirty="0" err="1">
                <a:solidFill>
                  <a:srgbClr val="7DAD21"/>
                </a:solidFill>
                <a:highlight>
                  <a:srgbClr val="FFFF00"/>
                </a:highlight>
                <a:latin typeface="Montserrat"/>
                <a:ea typeface="Montserrat"/>
                <a:cs typeface="Montserrat"/>
                <a:sym typeface="Montserrat"/>
              </a:rPr>
              <a:t>turning</a:t>
            </a:r>
            <a:r>
              <a:rPr lang="fr-CA" sz="1600" b="1" dirty="0">
                <a:solidFill>
                  <a:srgbClr val="7DAD21"/>
                </a:solidFill>
                <a:highlight>
                  <a:srgbClr val="FFFF00"/>
                </a:highlight>
                <a:latin typeface="Montserrat"/>
                <a:ea typeface="Montserrat"/>
                <a:cs typeface="Montserrat"/>
                <a:sym typeface="Montserrat"/>
              </a:rPr>
              <a:t> off the lights </a:t>
            </a:r>
            <a:r>
              <a:rPr lang="fr-CA" sz="1600" b="1" dirty="0" err="1">
                <a:solidFill>
                  <a:srgbClr val="7DAD21"/>
                </a:solidFill>
                <a:highlight>
                  <a:srgbClr val="FFFF00"/>
                </a:highlight>
                <a:latin typeface="Montserrat"/>
                <a:ea typeface="Montserrat"/>
                <a:cs typeface="Montserrat"/>
                <a:sym typeface="Montserrat"/>
              </a:rPr>
              <a:t>during</a:t>
            </a:r>
            <a:r>
              <a:rPr lang="fr-CA" sz="1600" b="1" dirty="0">
                <a:solidFill>
                  <a:srgbClr val="7DAD21"/>
                </a:solidFill>
                <a:highlight>
                  <a:srgbClr val="FFFF00"/>
                </a:highlight>
                <a:latin typeface="Montserrat"/>
                <a:ea typeface="Montserrat"/>
                <a:cs typeface="Montserrat"/>
                <a:sym typeface="Montserrat"/>
              </a:rPr>
              <a:t> the </a:t>
            </a:r>
            <a:r>
              <a:rPr lang="fr-CA" sz="1600" b="1" dirty="0" err="1">
                <a:solidFill>
                  <a:srgbClr val="7DAD21"/>
                </a:solidFill>
                <a:highlight>
                  <a:srgbClr val="FFFF00"/>
                </a:highlight>
                <a:latin typeface="Montserrat"/>
                <a:ea typeface="Montserrat"/>
                <a:cs typeface="Montserrat"/>
                <a:sym typeface="Montserrat"/>
              </a:rPr>
              <a:t>day</a:t>
            </a:r>
            <a:r>
              <a:rPr lang="fr-CA" sz="1600" b="1" dirty="0">
                <a:solidFill>
                  <a:srgbClr val="7DAD21"/>
                </a:solidFill>
                <a:highlight>
                  <a:srgbClr val="FFFF00"/>
                </a:highlight>
                <a:latin typeface="Montserrat"/>
                <a:ea typeface="Montserrat"/>
                <a:cs typeface="Montserrat"/>
                <a:sym typeface="Montserrat"/>
              </a:rPr>
              <a:t> and </a:t>
            </a:r>
            <a:r>
              <a:rPr lang="fr-CA" sz="1600" b="1" dirty="0" err="1">
                <a:solidFill>
                  <a:srgbClr val="7DAD21"/>
                </a:solidFill>
                <a:highlight>
                  <a:srgbClr val="FFFF00"/>
                </a:highlight>
                <a:latin typeface="Montserrat"/>
                <a:ea typeface="Montserrat"/>
                <a:cs typeface="Montserrat"/>
                <a:sym typeface="Montserrat"/>
              </a:rPr>
              <a:t>unplugging</a:t>
            </a:r>
            <a:r>
              <a:rPr lang="fr-CA" sz="1600" b="1" dirty="0">
                <a:solidFill>
                  <a:srgbClr val="7DAD21"/>
                </a:solidFill>
                <a:highlight>
                  <a:srgbClr val="FFFF00"/>
                </a:highlight>
                <a:latin typeface="Montserrat"/>
                <a:ea typeface="Montserrat"/>
                <a:cs typeface="Montserrat"/>
                <a:sym typeface="Montserrat"/>
              </a:rPr>
              <a:t> </a:t>
            </a:r>
            <a:r>
              <a:rPr lang="fr-CA" sz="1600" b="1" dirty="0" err="1">
                <a:solidFill>
                  <a:srgbClr val="7DAD21"/>
                </a:solidFill>
                <a:highlight>
                  <a:srgbClr val="FFFF00"/>
                </a:highlight>
                <a:latin typeface="Montserrat"/>
                <a:ea typeface="Montserrat"/>
                <a:cs typeface="Montserrat"/>
                <a:sym typeface="Montserrat"/>
              </a:rPr>
              <a:t>appliances</a:t>
            </a:r>
            <a:r>
              <a:rPr lang="fr-CA" sz="1600" b="1" dirty="0">
                <a:solidFill>
                  <a:srgbClr val="7DAD21"/>
                </a:solidFill>
                <a:highlight>
                  <a:srgbClr val="FFFF00"/>
                </a:highlight>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when</a:t>
            </a:r>
            <a:r>
              <a:rPr lang="fr-CA" sz="1600" b="1" dirty="0">
                <a:solidFill>
                  <a:srgbClr val="7DAD21"/>
                </a:solidFill>
                <a:latin typeface="Montserrat"/>
                <a:ea typeface="Montserrat"/>
                <a:cs typeface="Montserrat"/>
                <a:sym typeface="Montserrat"/>
              </a:rPr>
              <a:t> </a:t>
            </a:r>
            <a:r>
              <a:rPr lang="fr-CA" sz="1600" b="1" dirty="0" err="1">
                <a:solidFill>
                  <a:srgbClr val="7DAD21"/>
                </a:solidFill>
                <a:latin typeface="Montserrat"/>
                <a:ea typeface="Montserrat"/>
                <a:cs typeface="Montserrat"/>
                <a:sym typeface="Montserrat"/>
              </a:rPr>
              <a:t>they</a:t>
            </a:r>
            <a:r>
              <a:rPr lang="fr-CA" sz="1600" b="1" dirty="0">
                <a:solidFill>
                  <a:srgbClr val="7DAD21"/>
                </a:solidFill>
                <a:latin typeface="Montserrat"/>
                <a:ea typeface="Montserrat"/>
                <a:cs typeface="Montserrat"/>
                <a:sym typeface="Montserrat"/>
              </a:rPr>
              <a:t> are not in use. </a:t>
            </a:r>
            <a:endParaRPr sz="800" b="1" dirty="0">
              <a:latin typeface="Montserrat"/>
              <a:ea typeface="Montserrat"/>
              <a:cs typeface="Montserrat"/>
              <a:sym typeface="Montserrat"/>
            </a:endParaRPr>
          </a:p>
        </p:txBody>
      </p:sp>
    </p:spTree>
    <p:extLst>
      <p:ext uri="{BB962C8B-B14F-4D97-AF65-F5344CB8AC3E}">
        <p14:creationId xmlns:p14="http://schemas.microsoft.com/office/powerpoint/2010/main" val="3723471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7"/>
        <p:cNvGrpSpPr/>
        <p:nvPr/>
      </p:nvGrpSpPr>
      <p:grpSpPr>
        <a:xfrm>
          <a:off x="0" y="0"/>
          <a:ext cx="0" cy="0"/>
          <a:chOff x="0" y="0"/>
          <a:chExt cx="0" cy="0"/>
        </a:xfrm>
      </p:grpSpPr>
      <p:pic>
        <p:nvPicPr>
          <p:cNvPr id="189" name="Google Shape;189;p24"/>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90" name="Google Shape;190;p24"/>
          <p:cNvSpPr txBox="1"/>
          <p:nvPr/>
        </p:nvSpPr>
        <p:spPr>
          <a:xfrm>
            <a:off x="410250" y="1736450"/>
            <a:ext cx="6144300" cy="3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CA" sz="2000" b="1">
                <a:solidFill>
                  <a:schemeClr val="dk1"/>
                </a:solidFill>
                <a:latin typeface="Montserrat"/>
                <a:ea typeface="Montserrat"/>
                <a:cs typeface="Montserrat"/>
                <a:sym typeface="Montserrat"/>
              </a:rPr>
              <a:t>what is it?</a:t>
            </a:r>
            <a:endParaRPr sz="20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fr-CA" sz="1300" b="1">
                <a:solidFill>
                  <a:schemeClr val="dk1"/>
                </a:solidFill>
                <a:latin typeface="Montserrat"/>
                <a:ea typeface="Montserrat"/>
                <a:cs typeface="Montserrat"/>
                <a:sym typeface="Montserrat"/>
              </a:rPr>
              <a:t>-building Credential</a:t>
            </a:r>
            <a:endParaRPr sz="13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fr-CA" sz="1300" b="1">
                <a:solidFill>
                  <a:schemeClr val="dk1"/>
                </a:solidFill>
                <a:latin typeface="Montserrat"/>
                <a:ea typeface="Montserrat"/>
                <a:cs typeface="Montserrat"/>
                <a:sym typeface="Montserrat"/>
              </a:rPr>
              <a:t>-places environment </a:t>
            </a:r>
            <a:endParaRPr sz="13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fr-CA" sz="1300" b="1">
                <a:solidFill>
                  <a:schemeClr val="dk1"/>
                </a:solidFill>
                <a:latin typeface="Montserrat"/>
                <a:ea typeface="Montserrat"/>
                <a:cs typeface="Montserrat"/>
                <a:sym typeface="Montserrat"/>
              </a:rPr>
              <a:t>as priority</a:t>
            </a:r>
            <a:endParaRPr sz="13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0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p:txBody>
      </p:sp>
      <p:pic>
        <p:nvPicPr>
          <p:cNvPr id="191" name="Google Shape;191;p24"/>
          <p:cNvPicPr preferRelativeResize="0"/>
          <p:nvPr/>
        </p:nvPicPr>
        <p:blipFill rotWithShape="1">
          <a:blip r:embed="rId5">
            <a:alphaModFix/>
          </a:blip>
          <a:srcRect t="2790" b="-2789"/>
          <a:stretch/>
        </p:blipFill>
        <p:spPr>
          <a:xfrm>
            <a:off x="2405749" y="1539075"/>
            <a:ext cx="5402700" cy="3867550"/>
          </a:xfrm>
          <a:prstGeom prst="rect">
            <a:avLst/>
          </a:prstGeom>
          <a:noFill/>
          <a:ln>
            <a:noFill/>
          </a:ln>
        </p:spPr>
      </p:pic>
      <p:sp>
        <p:nvSpPr>
          <p:cNvPr id="2" name="Google Shape;155;p20">
            <a:extLst>
              <a:ext uri="{FF2B5EF4-FFF2-40B4-BE49-F238E27FC236}">
                <a16:creationId xmlns:a16="http://schemas.microsoft.com/office/drawing/2014/main" id="{DED6F39A-3CFC-466B-8404-051A6E8E729B}"/>
              </a:ext>
            </a:extLst>
          </p:cNvPr>
          <p:cNvSpPr txBox="1">
            <a:spLocks/>
          </p:cNvSpPr>
          <p:nvPr/>
        </p:nvSpPr>
        <p:spPr>
          <a:xfrm>
            <a:off x="272598" y="252388"/>
            <a:ext cx="8074989" cy="792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L="457200" marR="0" lvl="5"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L="914400" marR="0" lvl="6"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L="1371600" marR="0" lvl="7"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L="1828800" marR="0" lvl="8"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l"/>
            <a:r>
              <a:rPr lang="en-US" sz="3400" b="1" dirty="0">
                <a:solidFill>
                  <a:schemeClr val="lt1"/>
                </a:solidFill>
                <a:latin typeface="Montserrat"/>
                <a:ea typeface="Montserrat"/>
                <a:cs typeface="Montserrat"/>
                <a:sym typeface="Montserrat"/>
              </a:rPr>
              <a:t>Step5) more research- LEED</a:t>
            </a:r>
            <a:endParaRPr lang="en-US" sz="3400" b="1" dirty="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95"/>
        <p:cNvGrpSpPr/>
        <p:nvPr/>
      </p:nvGrpSpPr>
      <p:grpSpPr>
        <a:xfrm>
          <a:off x="0" y="0"/>
          <a:ext cx="0" cy="0"/>
          <a:chOff x="0" y="0"/>
          <a:chExt cx="0" cy="0"/>
        </a:xfrm>
      </p:grpSpPr>
      <p:pic>
        <p:nvPicPr>
          <p:cNvPr id="196" name="Google Shape;196;p25"/>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97" name="Google Shape;197;p25"/>
          <p:cNvSpPr txBox="1"/>
          <p:nvPr/>
        </p:nvSpPr>
        <p:spPr>
          <a:xfrm>
            <a:off x="358150" y="295800"/>
            <a:ext cx="78171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dirty="0" err="1">
                <a:solidFill>
                  <a:srgbClr val="FFFFFF"/>
                </a:solidFill>
                <a:latin typeface="Montserrat"/>
                <a:ea typeface="Montserrat"/>
                <a:cs typeface="Montserrat"/>
                <a:sym typeface="Montserrat"/>
              </a:rPr>
              <a:t>Some</a:t>
            </a:r>
            <a:r>
              <a:rPr lang="fr-CA" sz="3400" b="1" dirty="0">
                <a:solidFill>
                  <a:srgbClr val="FFFFFF"/>
                </a:solidFill>
                <a:latin typeface="Montserrat"/>
                <a:ea typeface="Montserrat"/>
                <a:cs typeface="Montserrat"/>
                <a:sym typeface="Montserrat"/>
              </a:rPr>
              <a:t> Tools</a:t>
            </a:r>
            <a:endParaRPr sz="3400" b="1" dirty="0">
              <a:solidFill>
                <a:srgbClr val="FFFFFF"/>
              </a:solidFill>
              <a:latin typeface="Montserrat"/>
              <a:ea typeface="Montserrat"/>
              <a:cs typeface="Montserrat"/>
              <a:sym typeface="Montserrat"/>
            </a:endParaRPr>
          </a:p>
        </p:txBody>
      </p:sp>
      <p:sp>
        <p:nvSpPr>
          <p:cNvPr id="198" name="Google Shape;198;p25"/>
          <p:cNvSpPr txBox="1"/>
          <p:nvPr/>
        </p:nvSpPr>
        <p:spPr>
          <a:xfrm>
            <a:off x="169450" y="2508300"/>
            <a:ext cx="8411100" cy="69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CA" sz="2000" b="1">
                <a:solidFill>
                  <a:srgbClr val="7DAD21"/>
                </a:solidFill>
                <a:latin typeface="Montserrat"/>
                <a:ea typeface="Montserrat"/>
                <a:cs typeface="Montserrat"/>
                <a:sym typeface="Montserrat"/>
              </a:rPr>
              <a:t>For brainstorming: Miro</a:t>
            </a:r>
            <a:endParaRPr sz="2000" b="1">
              <a:solidFill>
                <a:srgbClr val="7DAD2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fr-CA" sz="2000" b="1">
                <a:solidFill>
                  <a:srgbClr val="7DAD21"/>
                </a:solidFill>
                <a:latin typeface="Montserrat"/>
                <a:ea typeface="Montserrat"/>
                <a:cs typeface="Montserrat"/>
                <a:sym typeface="Montserrat"/>
              </a:rPr>
              <a:t>For sustainable education: LEED Learning Lab</a:t>
            </a:r>
            <a:endParaRPr sz="2000" b="1">
              <a:solidFill>
                <a:srgbClr val="7DAD21"/>
              </a:solidFill>
              <a:latin typeface="Montserrat"/>
              <a:ea typeface="Montserrat"/>
              <a:cs typeface="Montserrat"/>
              <a:sym typeface="Montserrat"/>
            </a:endParaRPr>
          </a:p>
          <a:p>
            <a:pPr marL="0" marR="0" lvl="0" indent="0" algn="l" rtl="0">
              <a:spcBef>
                <a:spcPts val="0"/>
              </a:spcBef>
              <a:spcAft>
                <a:spcPts val="0"/>
              </a:spcAft>
              <a:buNone/>
            </a:pPr>
            <a:endParaRPr sz="3000" b="1">
              <a:solidFill>
                <a:srgbClr val="7DAD21"/>
              </a:solidFill>
              <a:latin typeface="Montserrat"/>
              <a:ea typeface="Montserrat"/>
              <a:cs typeface="Montserrat"/>
              <a:sym typeface="Montserrat"/>
            </a:endParaRPr>
          </a:p>
          <a:p>
            <a:pPr marL="0" marR="0" lvl="0" indent="0" algn="l" rtl="0">
              <a:spcBef>
                <a:spcPts val="0"/>
              </a:spcBef>
              <a:spcAft>
                <a:spcPts val="0"/>
              </a:spcAft>
              <a:buNone/>
            </a:pPr>
            <a:r>
              <a:rPr lang="fr-CA" sz="3000" b="1" i="0" u="none" strike="noStrike" cap="none">
                <a:solidFill>
                  <a:srgbClr val="7DAD21"/>
                </a:solidFill>
                <a:latin typeface="Montserrat"/>
                <a:ea typeface="Montserrat"/>
                <a:cs typeface="Montserrat"/>
                <a:sym typeface="Montserrat"/>
              </a:rPr>
              <a:t> </a:t>
            </a:r>
            <a:endParaRPr sz="800" b="1">
              <a:latin typeface="Montserrat"/>
              <a:ea typeface="Montserrat"/>
              <a:cs typeface="Montserrat"/>
              <a:sym typeface="Montserrat"/>
            </a:endParaRPr>
          </a:p>
        </p:txBody>
      </p:sp>
      <p:pic>
        <p:nvPicPr>
          <p:cNvPr id="199" name="Google Shape;199;p25"/>
          <p:cNvPicPr preferRelativeResize="0"/>
          <p:nvPr/>
        </p:nvPicPr>
        <p:blipFill>
          <a:blip r:embed="rId5">
            <a:alphaModFix/>
          </a:blip>
          <a:stretch>
            <a:fillRect/>
          </a:stretch>
        </p:blipFill>
        <p:spPr>
          <a:xfrm>
            <a:off x="4267226" y="3010750"/>
            <a:ext cx="4393724" cy="1961926"/>
          </a:xfrm>
          <a:prstGeom prst="rect">
            <a:avLst/>
          </a:prstGeom>
          <a:noFill/>
          <a:ln>
            <a:noFill/>
          </a:ln>
        </p:spPr>
      </p:pic>
      <p:pic>
        <p:nvPicPr>
          <p:cNvPr id="200" name="Google Shape;200;p25"/>
          <p:cNvPicPr preferRelativeResize="0"/>
          <p:nvPr/>
        </p:nvPicPr>
        <p:blipFill>
          <a:blip r:embed="rId6">
            <a:alphaModFix/>
          </a:blip>
          <a:stretch>
            <a:fillRect/>
          </a:stretch>
        </p:blipFill>
        <p:spPr>
          <a:xfrm>
            <a:off x="566650" y="3206700"/>
            <a:ext cx="3515676" cy="1806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04"/>
        <p:cNvGrpSpPr/>
        <p:nvPr/>
      </p:nvGrpSpPr>
      <p:grpSpPr>
        <a:xfrm>
          <a:off x="0" y="0"/>
          <a:ext cx="0" cy="0"/>
          <a:chOff x="0" y="0"/>
          <a:chExt cx="0" cy="0"/>
        </a:xfrm>
      </p:grpSpPr>
      <p:pic>
        <p:nvPicPr>
          <p:cNvPr id="205" name="Google Shape;205;p26"/>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206" name="Google Shape;206;p26"/>
          <p:cNvSpPr txBox="1"/>
          <p:nvPr/>
        </p:nvSpPr>
        <p:spPr>
          <a:xfrm>
            <a:off x="358150" y="295800"/>
            <a:ext cx="78171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a:solidFill>
                  <a:srgbClr val="FFFFFF"/>
                </a:solidFill>
                <a:latin typeface="Montserrat"/>
                <a:ea typeface="Montserrat"/>
                <a:cs typeface="Montserrat"/>
                <a:sym typeface="Montserrat"/>
              </a:rPr>
              <a:t>Take-away &amp; Reflection</a:t>
            </a:r>
            <a:endParaRPr sz="3400" b="1">
              <a:solidFill>
                <a:srgbClr val="FFFFFF"/>
              </a:solidFill>
              <a:latin typeface="Montserrat"/>
              <a:ea typeface="Montserrat"/>
              <a:cs typeface="Montserrat"/>
              <a:sym typeface="Montserrat"/>
            </a:endParaRPr>
          </a:p>
        </p:txBody>
      </p:sp>
      <p:sp>
        <p:nvSpPr>
          <p:cNvPr id="207" name="Google Shape;207;p26"/>
          <p:cNvSpPr txBox="1"/>
          <p:nvPr/>
        </p:nvSpPr>
        <p:spPr>
          <a:xfrm>
            <a:off x="277639" y="3012600"/>
            <a:ext cx="4648323" cy="6984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Font typeface="Arial" panose="020B0604020202020204" pitchFamily="34" charset="0"/>
              <a:buChar char="•"/>
            </a:pPr>
            <a:r>
              <a:rPr lang="en-CA" sz="2000" b="1" dirty="0">
                <a:solidFill>
                  <a:srgbClr val="7DAD21"/>
                </a:solidFill>
                <a:latin typeface="Montserrat"/>
                <a:ea typeface="Montserrat"/>
                <a:cs typeface="Montserrat"/>
                <a:sym typeface="Montserrat"/>
              </a:rPr>
              <a:t>Spend time to know the ‘users’</a:t>
            </a:r>
            <a:endParaRPr sz="2000" b="1" dirty="0">
              <a:solidFill>
                <a:srgbClr val="7DAD21"/>
              </a:solidFill>
              <a:latin typeface="Montserrat"/>
              <a:ea typeface="Montserrat"/>
              <a:cs typeface="Montserrat"/>
              <a:sym typeface="Montserrat"/>
            </a:endParaRPr>
          </a:p>
          <a:p>
            <a:pPr marL="342900" lvl="0" indent="-342900" algn="l" rtl="0">
              <a:spcBef>
                <a:spcPts val="0"/>
              </a:spcBef>
              <a:spcAft>
                <a:spcPts val="0"/>
              </a:spcAft>
              <a:buFont typeface="Arial" panose="020B0604020202020204" pitchFamily="34" charset="0"/>
              <a:buChar char="•"/>
            </a:pPr>
            <a:r>
              <a:rPr lang="fr-CA" sz="2000" b="1" dirty="0">
                <a:solidFill>
                  <a:srgbClr val="7DAD21"/>
                </a:solidFill>
                <a:latin typeface="Montserrat"/>
                <a:ea typeface="Montserrat"/>
                <a:cs typeface="Montserrat"/>
                <a:sym typeface="Montserrat"/>
              </a:rPr>
              <a:t>set a vision and a goal </a:t>
            </a:r>
            <a:r>
              <a:rPr lang="fr-CA" sz="2000" b="1" dirty="0" err="1">
                <a:solidFill>
                  <a:srgbClr val="7DAD21"/>
                </a:solidFill>
                <a:latin typeface="Montserrat"/>
                <a:ea typeface="Montserrat"/>
                <a:cs typeface="Montserrat"/>
                <a:sym typeface="Montserrat"/>
              </a:rPr>
              <a:t>that</a:t>
            </a:r>
            <a:r>
              <a:rPr lang="fr-CA" sz="2000" b="1" dirty="0">
                <a:solidFill>
                  <a:srgbClr val="7DAD21"/>
                </a:solidFill>
                <a:latin typeface="Montserrat"/>
                <a:ea typeface="Montserrat"/>
                <a:cs typeface="Montserrat"/>
                <a:sym typeface="Montserrat"/>
              </a:rPr>
              <a:t> excites </a:t>
            </a:r>
            <a:r>
              <a:rPr lang="fr-CA" sz="2000" b="1" dirty="0" err="1">
                <a:solidFill>
                  <a:srgbClr val="7DAD21"/>
                </a:solidFill>
                <a:latin typeface="Montserrat"/>
                <a:ea typeface="Montserrat"/>
                <a:cs typeface="Montserrat"/>
                <a:sym typeface="Montserrat"/>
              </a:rPr>
              <a:t>you</a:t>
            </a:r>
            <a:endParaRPr sz="2000" b="1" dirty="0">
              <a:solidFill>
                <a:srgbClr val="7DAD21"/>
              </a:solidFill>
              <a:latin typeface="Montserrat"/>
              <a:ea typeface="Montserrat"/>
              <a:cs typeface="Montserrat"/>
              <a:sym typeface="Montserrat"/>
            </a:endParaRPr>
          </a:p>
          <a:p>
            <a:pPr marL="342900" lvl="0" indent="-342900" algn="l" rtl="0">
              <a:spcBef>
                <a:spcPts val="0"/>
              </a:spcBef>
              <a:spcAft>
                <a:spcPts val="0"/>
              </a:spcAft>
              <a:buFont typeface="Arial" panose="020B0604020202020204" pitchFamily="34" charset="0"/>
              <a:buChar char="•"/>
            </a:pPr>
            <a:r>
              <a:rPr lang="en-CA" sz="2000" b="1" dirty="0">
                <a:solidFill>
                  <a:srgbClr val="7DAD21"/>
                </a:solidFill>
                <a:latin typeface="Montserrat"/>
                <a:ea typeface="Montserrat"/>
                <a:cs typeface="Montserrat"/>
                <a:sym typeface="Montserrat"/>
              </a:rPr>
              <a:t>Be interactive!</a:t>
            </a:r>
            <a:endParaRPr sz="2000" b="1" dirty="0">
              <a:solidFill>
                <a:srgbClr val="7DAD21"/>
              </a:solidFill>
              <a:latin typeface="Montserrat"/>
              <a:ea typeface="Montserrat"/>
              <a:cs typeface="Montserrat"/>
              <a:sym typeface="Montserrat"/>
            </a:endParaRPr>
          </a:p>
          <a:p>
            <a:pPr marL="342900" lvl="0" indent="-342900" algn="l" rtl="0">
              <a:spcBef>
                <a:spcPts val="0"/>
              </a:spcBef>
              <a:spcAft>
                <a:spcPts val="0"/>
              </a:spcAft>
              <a:buFont typeface="Arial" panose="020B0604020202020204" pitchFamily="34" charset="0"/>
              <a:buChar char="•"/>
            </a:pPr>
            <a:r>
              <a:rPr lang="fr-CA" sz="2000" b="1" dirty="0" err="1">
                <a:solidFill>
                  <a:srgbClr val="7DAD21"/>
                </a:solidFill>
                <a:latin typeface="Montserrat"/>
                <a:ea typeface="Montserrat"/>
                <a:cs typeface="Montserrat"/>
                <a:sym typeface="Montserrat"/>
              </a:rPr>
              <a:t>create</a:t>
            </a:r>
            <a:r>
              <a:rPr lang="fr-CA" sz="2000" b="1" dirty="0">
                <a:solidFill>
                  <a:srgbClr val="7DAD21"/>
                </a:solidFill>
                <a:latin typeface="Montserrat"/>
                <a:ea typeface="Montserrat"/>
                <a:cs typeface="Montserrat"/>
                <a:sym typeface="Montserrat"/>
              </a:rPr>
              <a:t> an open </a:t>
            </a:r>
            <a:r>
              <a:rPr lang="fr-CA" sz="2000" b="1" dirty="0" err="1">
                <a:solidFill>
                  <a:srgbClr val="7DAD21"/>
                </a:solidFill>
                <a:latin typeface="Montserrat"/>
                <a:ea typeface="Montserrat"/>
                <a:cs typeface="Montserrat"/>
                <a:sym typeface="Montserrat"/>
              </a:rPr>
              <a:t>space</a:t>
            </a:r>
            <a:r>
              <a:rPr lang="fr-CA" sz="2000" b="1" dirty="0">
                <a:solidFill>
                  <a:srgbClr val="7DAD21"/>
                </a:solidFill>
                <a:latin typeface="Montserrat"/>
                <a:ea typeface="Montserrat"/>
                <a:cs typeface="Montserrat"/>
                <a:sym typeface="Montserrat"/>
              </a:rPr>
              <a:t> for </a:t>
            </a:r>
            <a:r>
              <a:rPr lang="fr-CA" sz="2000" b="1" dirty="0" err="1">
                <a:solidFill>
                  <a:srgbClr val="7DAD21"/>
                </a:solidFill>
                <a:latin typeface="Montserrat"/>
                <a:ea typeface="Montserrat"/>
                <a:cs typeface="Montserrat"/>
                <a:sym typeface="Montserrat"/>
              </a:rPr>
              <a:t>learning</a:t>
            </a:r>
            <a:r>
              <a:rPr lang="fr-CA" sz="2000" b="1" dirty="0">
                <a:solidFill>
                  <a:srgbClr val="7DAD21"/>
                </a:solidFill>
                <a:latin typeface="Montserrat"/>
                <a:ea typeface="Montserrat"/>
                <a:cs typeface="Montserrat"/>
                <a:sym typeface="Montserrat"/>
              </a:rPr>
              <a:t> (online and offline)</a:t>
            </a:r>
            <a:endParaRPr sz="2000" b="1" dirty="0">
              <a:solidFill>
                <a:srgbClr val="7DAD21"/>
              </a:solidFill>
              <a:latin typeface="Montserrat"/>
              <a:ea typeface="Montserrat"/>
              <a:cs typeface="Montserrat"/>
              <a:sym typeface="Montserrat"/>
            </a:endParaRPr>
          </a:p>
          <a:p>
            <a:pPr marL="0" lvl="0" indent="0" algn="l" rtl="0">
              <a:spcBef>
                <a:spcPts val="0"/>
              </a:spcBef>
              <a:spcAft>
                <a:spcPts val="0"/>
              </a:spcAft>
              <a:buNone/>
            </a:pPr>
            <a:endParaRPr sz="2000" b="1" dirty="0">
              <a:solidFill>
                <a:srgbClr val="7DAD21"/>
              </a:solidFill>
              <a:latin typeface="Montserrat"/>
              <a:ea typeface="Montserrat"/>
              <a:cs typeface="Montserrat"/>
              <a:sym typeface="Montserrat"/>
            </a:endParaRPr>
          </a:p>
          <a:p>
            <a:pPr marL="0" marR="0" lvl="0" indent="0" algn="l" rtl="0">
              <a:spcBef>
                <a:spcPts val="0"/>
              </a:spcBef>
              <a:spcAft>
                <a:spcPts val="0"/>
              </a:spcAft>
              <a:buNone/>
            </a:pPr>
            <a:r>
              <a:rPr lang="fr-CA" sz="3000" b="1" i="0" u="none" strike="noStrike" cap="none" dirty="0">
                <a:solidFill>
                  <a:srgbClr val="7DAD21"/>
                </a:solidFill>
                <a:latin typeface="Montserrat"/>
                <a:ea typeface="Montserrat"/>
                <a:cs typeface="Montserrat"/>
                <a:sym typeface="Montserrat"/>
              </a:rPr>
              <a:t> </a:t>
            </a:r>
            <a:endParaRPr sz="800" b="1" dirty="0">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4961CE33-F174-4DD2-B204-A9AEDB135E7D}"/>
              </a:ext>
            </a:extLst>
          </p:cNvPr>
          <p:cNvPicPr>
            <a:picLocks noChangeAspect="1"/>
          </p:cNvPicPr>
          <p:nvPr/>
        </p:nvPicPr>
        <p:blipFill>
          <a:blip r:embed="rId5"/>
          <a:stretch>
            <a:fillRect/>
          </a:stretch>
        </p:blipFill>
        <p:spPr>
          <a:xfrm>
            <a:off x="4949428" y="1490246"/>
            <a:ext cx="3291384" cy="30447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7"/>
          <p:cNvSpPr txBox="1">
            <a:spLocks noGrp="1"/>
          </p:cNvSpPr>
          <p:nvPr>
            <p:ph type="subTitle" idx="1"/>
          </p:nvPr>
        </p:nvSpPr>
        <p:spPr>
          <a:xfrm>
            <a:off x="274950" y="689600"/>
            <a:ext cx="85941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DAD21"/>
              </a:buClr>
              <a:buFont typeface="Arial"/>
              <a:buNone/>
            </a:pPr>
            <a:r>
              <a:rPr lang="fr-CA" sz="5600" b="1">
                <a:solidFill>
                  <a:srgbClr val="7DAD21"/>
                </a:solidFill>
                <a:latin typeface="Montserrat"/>
                <a:ea typeface="Montserrat"/>
                <a:cs typeface="Montserrat"/>
                <a:sym typeface="Montserrat"/>
              </a:rPr>
              <a:t>Questions?</a:t>
            </a:r>
            <a:endParaRPr sz="5600" b="1" i="0" u="none" strike="noStrike" cap="none">
              <a:solidFill>
                <a:srgbClr val="7DAD21"/>
              </a:solidFill>
              <a:latin typeface="Montserrat"/>
              <a:ea typeface="Montserrat"/>
              <a:cs typeface="Montserrat"/>
              <a:sym typeface="Montserrat"/>
            </a:endParaRPr>
          </a:p>
        </p:txBody>
      </p:sp>
      <p:pic>
        <p:nvPicPr>
          <p:cNvPr id="213" name="Google Shape;213;p27"/>
          <p:cNvPicPr preferRelativeResize="0"/>
          <p:nvPr/>
        </p:nvPicPr>
        <p:blipFill>
          <a:blip r:embed="rId4">
            <a:alphaModFix/>
          </a:blip>
          <a:stretch>
            <a:fillRect/>
          </a:stretch>
        </p:blipFill>
        <p:spPr>
          <a:xfrm>
            <a:off x="7808460" y="4972667"/>
            <a:ext cx="931474" cy="628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AD21"/>
        </a:solidFill>
        <a:effectLst/>
      </p:bgPr>
    </p:bg>
    <p:spTree>
      <p:nvGrpSpPr>
        <p:cNvPr id="1" name="Shape 217"/>
        <p:cNvGrpSpPr/>
        <p:nvPr/>
      </p:nvGrpSpPr>
      <p:grpSpPr>
        <a:xfrm>
          <a:off x="0" y="0"/>
          <a:ext cx="0" cy="0"/>
          <a:chOff x="0" y="0"/>
          <a:chExt cx="0" cy="0"/>
        </a:xfrm>
      </p:grpSpPr>
      <p:sp>
        <p:nvSpPr>
          <p:cNvPr id="218" name="Google Shape;218;p28"/>
          <p:cNvSpPr txBox="1"/>
          <p:nvPr/>
        </p:nvSpPr>
        <p:spPr>
          <a:xfrm>
            <a:off x="388675" y="1030625"/>
            <a:ext cx="8150400" cy="18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4800" b="1">
                <a:solidFill>
                  <a:schemeClr val="lt1"/>
                </a:solidFill>
                <a:latin typeface="Montserrat"/>
                <a:ea typeface="Montserrat"/>
                <a:cs typeface="Montserrat"/>
                <a:sym typeface="Montserrat"/>
              </a:rPr>
              <a:t>THANK YOU</a:t>
            </a:r>
            <a:r>
              <a:rPr lang="fr-CA" sz="4100" b="1">
                <a:solidFill>
                  <a:schemeClr val="lt1"/>
                </a:solidFill>
                <a:latin typeface="Montserrat"/>
                <a:ea typeface="Montserrat"/>
                <a:cs typeface="Montserrat"/>
                <a:sym typeface="Montserrat"/>
              </a:rPr>
              <a:t> </a:t>
            </a:r>
            <a:endParaRPr sz="4100" b="1">
              <a:solidFill>
                <a:schemeClr val="lt1"/>
              </a:solidFill>
              <a:latin typeface="Montserrat"/>
              <a:ea typeface="Montserrat"/>
              <a:cs typeface="Montserrat"/>
              <a:sym typeface="Montserrat"/>
            </a:endParaRPr>
          </a:p>
          <a:p>
            <a:pPr marL="0" lvl="0" indent="0" algn="l" rtl="0">
              <a:spcBef>
                <a:spcPts val="0"/>
              </a:spcBef>
              <a:spcAft>
                <a:spcPts val="0"/>
              </a:spcAft>
              <a:buNone/>
            </a:pPr>
            <a:r>
              <a:rPr lang="fr-CA" sz="4100" b="1">
                <a:solidFill>
                  <a:schemeClr val="lt1"/>
                </a:solidFill>
                <a:latin typeface="Montserrat"/>
                <a:ea typeface="Montserrat"/>
                <a:cs typeface="Montserrat"/>
                <a:sym typeface="Montserrat"/>
              </a:rPr>
              <a:t>for Coming to our workshop</a:t>
            </a:r>
            <a:endParaRPr sz="3100" b="1">
              <a:solidFill>
                <a:schemeClr val="lt1"/>
              </a:solidFill>
              <a:latin typeface="Montserrat"/>
              <a:ea typeface="Montserrat"/>
              <a:cs typeface="Montserrat"/>
              <a:sym typeface="Montserrat"/>
            </a:endParaRPr>
          </a:p>
          <a:p>
            <a:pPr marL="0" lvl="0" indent="0" algn="ctr" rtl="0">
              <a:spcBef>
                <a:spcPts val="0"/>
              </a:spcBef>
              <a:spcAft>
                <a:spcPts val="0"/>
              </a:spcAft>
              <a:buNone/>
            </a:pPr>
            <a:endParaRPr sz="4600" b="1">
              <a:solidFill>
                <a:schemeClr val="lt1"/>
              </a:solidFill>
              <a:latin typeface="Montserrat"/>
              <a:ea typeface="Montserrat"/>
              <a:cs typeface="Montserrat"/>
              <a:sym typeface="Montserrat"/>
            </a:endParaRPr>
          </a:p>
        </p:txBody>
      </p:sp>
      <p:cxnSp>
        <p:nvCxnSpPr>
          <p:cNvPr id="219" name="Google Shape;219;p28"/>
          <p:cNvCxnSpPr/>
          <p:nvPr/>
        </p:nvCxnSpPr>
        <p:spPr>
          <a:xfrm rot="10800000" flipH="1">
            <a:off x="-391175" y="-34362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220" name="Google Shape;220;p28"/>
          <p:cNvCxnSpPr/>
          <p:nvPr/>
        </p:nvCxnSpPr>
        <p:spPr>
          <a:xfrm rot="10800000" flipH="1">
            <a:off x="-248325" y="-15307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221" name="Google Shape;221;p28"/>
          <p:cNvCxnSpPr/>
          <p:nvPr/>
        </p:nvCxnSpPr>
        <p:spPr>
          <a:xfrm rot="10800000" flipH="1">
            <a:off x="7575225" y="438837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222" name="Google Shape;222;p28"/>
          <p:cNvCxnSpPr/>
          <p:nvPr/>
        </p:nvCxnSpPr>
        <p:spPr>
          <a:xfrm rot="10800000" flipH="1">
            <a:off x="7718075" y="4578925"/>
            <a:ext cx="1736400" cy="1431300"/>
          </a:xfrm>
          <a:prstGeom prst="straightConnector1">
            <a:avLst/>
          </a:prstGeom>
          <a:noFill/>
          <a:ln w="114300" cap="flat" cmpd="sng">
            <a:solidFill>
              <a:srgbClr val="38761D"/>
            </a:solidFill>
            <a:prstDash val="solid"/>
            <a:round/>
            <a:headEnd type="none" w="med" len="med"/>
            <a:tailEnd type="none" w="med" len="med"/>
          </a:ln>
        </p:spPr>
      </p:cxnSp>
      <p:sp>
        <p:nvSpPr>
          <p:cNvPr id="223" name="Google Shape;223;p28"/>
          <p:cNvSpPr txBox="1"/>
          <p:nvPr/>
        </p:nvSpPr>
        <p:spPr>
          <a:xfrm>
            <a:off x="388675" y="2652325"/>
            <a:ext cx="6344700" cy="22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400" b="1">
                <a:solidFill>
                  <a:srgbClr val="FFFFFF"/>
                </a:solidFill>
                <a:latin typeface="Montserrat"/>
                <a:ea typeface="Montserrat"/>
                <a:cs typeface="Montserrat"/>
                <a:sym typeface="Montserrat"/>
              </a:rPr>
              <a:t>Remember to... </a:t>
            </a:r>
            <a:endParaRPr sz="2400" b="1">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b="1">
                <a:solidFill>
                  <a:srgbClr val="FFFFFF"/>
                </a:solidFill>
                <a:latin typeface="Montserrat"/>
                <a:ea typeface="Montserrat"/>
                <a:cs typeface="Montserrat"/>
                <a:sym typeface="Montserrat"/>
              </a:rPr>
              <a:t>Sign Up for our Newsletter! </a:t>
            </a:r>
            <a:endParaRPr sz="2000" b="1">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b="1">
                <a:solidFill>
                  <a:srgbClr val="FFFFFF"/>
                </a:solidFill>
                <a:latin typeface="Montserrat"/>
                <a:ea typeface="Montserrat"/>
                <a:cs typeface="Montserrat"/>
                <a:sym typeface="Montserrat"/>
              </a:rPr>
              <a:t>Check Out our Website: </a:t>
            </a:r>
            <a:r>
              <a:rPr lang="fr-CA" sz="2000">
                <a:solidFill>
                  <a:srgbClr val="FFFFFF"/>
                </a:solidFill>
                <a:latin typeface="Montserrat"/>
                <a:ea typeface="Montserrat"/>
                <a:cs typeface="Montserrat"/>
                <a:sym typeface="Montserrat"/>
              </a:rPr>
              <a:t>cecauoft.skule.ca </a:t>
            </a:r>
            <a:endParaRPr sz="2000" b="1">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b="1">
                <a:solidFill>
                  <a:srgbClr val="FFFFFF"/>
                </a:solidFill>
                <a:latin typeface="Montserrat"/>
                <a:ea typeface="Montserrat"/>
                <a:cs typeface="Montserrat"/>
                <a:sym typeface="Montserrat"/>
              </a:rPr>
              <a:t>Follow us on our Social Media Accounts! </a:t>
            </a:r>
            <a:endParaRPr sz="2000" b="1">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a:solidFill>
                  <a:srgbClr val="FFFFFF"/>
                </a:solidFill>
                <a:latin typeface="Montserrat"/>
                <a:ea typeface="Montserrat"/>
                <a:cs typeface="Montserrat"/>
                <a:sym typeface="Montserrat"/>
              </a:rPr>
              <a:t>Facebook: CECA U of T Student Chapter</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a:solidFill>
                  <a:srgbClr val="FFFFFF"/>
                </a:solidFill>
                <a:latin typeface="Montserrat"/>
                <a:ea typeface="Montserrat"/>
                <a:cs typeface="Montserrat"/>
                <a:sym typeface="Montserrat"/>
              </a:rPr>
              <a:t>Instagram: cecauoft</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r>
              <a:rPr lang="fr-CA" sz="2000">
                <a:solidFill>
                  <a:srgbClr val="FFFFFF"/>
                </a:solidFill>
                <a:latin typeface="Montserrat"/>
                <a:ea typeface="Montserrat"/>
                <a:cs typeface="Montserrat"/>
                <a:sym typeface="Montserrat"/>
              </a:rPr>
              <a:t>LinkedIn: CECA UofT</a:t>
            </a:r>
            <a:endParaRPr sz="2000">
              <a:solidFill>
                <a:srgbClr val="FFFFFF"/>
              </a:solidFill>
              <a:latin typeface="Montserrat"/>
              <a:ea typeface="Montserrat"/>
              <a:cs typeface="Montserrat"/>
              <a:sym typeface="Montserrat"/>
            </a:endParaRPr>
          </a:p>
          <a:p>
            <a:pPr marL="0" lvl="0" indent="0" algn="l" rtl="0">
              <a:spcBef>
                <a:spcPts val="0"/>
              </a:spcBef>
              <a:spcAft>
                <a:spcPts val="0"/>
              </a:spcAft>
              <a:buNone/>
            </a:pPr>
            <a:endParaRPr sz="1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000">
              <a:latin typeface="Montserrat"/>
              <a:ea typeface="Montserrat"/>
              <a:cs typeface="Montserrat"/>
              <a:sym typeface="Montserrat"/>
            </a:endParaRPr>
          </a:p>
          <a:p>
            <a:pPr marL="0" lvl="0" indent="0" algn="l" rtl="0">
              <a:spcBef>
                <a:spcPts val="0"/>
              </a:spcBef>
              <a:spcAft>
                <a:spcPts val="0"/>
              </a:spcAft>
              <a:buNone/>
            </a:pPr>
            <a:endParaRPr sz="20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p:txBody>
      </p:sp>
      <p:pic>
        <p:nvPicPr>
          <p:cNvPr id="224" name="Google Shape;224;p28"/>
          <p:cNvPicPr preferRelativeResize="0"/>
          <p:nvPr/>
        </p:nvPicPr>
        <p:blipFill rotWithShape="1">
          <a:blip r:embed="rId3">
            <a:alphaModFix/>
          </a:blip>
          <a:srcRect t="42542" r="32555" b="6641"/>
          <a:stretch/>
        </p:blipFill>
        <p:spPr>
          <a:xfrm>
            <a:off x="6087100" y="491578"/>
            <a:ext cx="1748432" cy="872772"/>
          </a:xfrm>
          <a:prstGeom prst="rect">
            <a:avLst/>
          </a:prstGeom>
          <a:noFill/>
          <a:ln>
            <a:noFill/>
          </a:ln>
        </p:spPr>
      </p:pic>
      <p:pic>
        <p:nvPicPr>
          <p:cNvPr id="225" name="Google Shape;225;p28"/>
          <p:cNvPicPr preferRelativeResize="0"/>
          <p:nvPr/>
        </p:nvPicPr>
        <p:blipFill rotWithShape="1">
          <a:blip r:embed="rId4">
            <a:alphaModFix/>
          </a:blip>
          <a:srcRect l="51748" t="2833" r="2104" b="3647"/>
          <a:stretch/>
        </p:blipFill>
        <p:spPr>
          <a:xfrm>
            <a:off x="7946539" y="251450"/>
            <a:ext cx="901711" cy="11128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AD21"/>
        </a:solidFill>
        <a:effectLst/>
      </p:bgPr>
    </p:bg>
    <p:spTree>
      <p:nvGrpSpPr>
        <p:cNvPr id="1" name="Shape 95"/>
        <p:cNvGrpSpPr/>
        <p:nvPr/>
      </p:nvGrpSpPr>
      <p:grpSpPr>
        <a:xfrm>
          <a:off x="0" y="0"/>
          <a:ext cx="0" cy="0"/>
          <a:chOff x="0" y="0"/>
          <a:chExt cx="0" cy="0"/>
        </a:xfrm>
      </p:grpSpPr>
      <p:sp>
        <p:nvSpPr>
          <p:cNvPr id="96" name="Google Shape;96;p14"/>
          <p:cNvSpPr txBox="1"/>
          <p:nvPr/>
        </p:nvSpPr>
        <p:spPr>
          <a:xfrm>
            <a:off x="274200" y="1011550"/>
            <a:ext cx="5603100" cy="10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4100" b="1">
                <a:solidFill>
                  <a:schemeClr val="lt1"/>
                </a:solidFill>
                <a:latin typeface="Montserrat"/>
                <a:ea typeface="Montserrat"/>
                <a:cs typeface="Montserrat"/>
                <a:sym typeface="Montserrat"/>
              </a:rPr>
              <a:t>WELCOME </a:t>
            </a:r>
            <a:r>
              <a:rPr lang="fr-CA" sz="3100" b="1">
                <a:solidFill>
                  <a:schemeClr val="lt1"/>
                </a:solidFill>
                <a:latin typeface="Montserrat"/>
                <a:ea typeface="Montserrat"/>
                <a:cs typeface="Montserrat"/>
                <a:sym typeface="Montserrat"/>
              </a:rPr>
              <a:t>to the</a:t>
            </a:r>
            <a:endParaRPr sz="3100" b="1">
              <a:solidFill>
                <a:schemeClr val="lt1"/>
              </a:solidFill>
              <a:latin typeface="Montserrat"/>
              <a:ea typeface="Montserrat"/>
              <a:cs typeface="Montserrat"/>
              <a:sym typeface="Montserrat"/>
            </a:endParaRPr>
          </a:p>
          <a:p>
            <a:pPr marL="0" lvl="0" indent="0" algn="ctr" rtl="0">
              <a:spcBef>
                <a:spcPts val="0"/>
              </a:spcBef>
              <a:spcAft>
                <a:spcPts val="0"/>
              </a:spcAft>
              <a:buNone/>
            </a:pPr>
            <a:endParaRPr sz="4600" b="1">
              <a:solidFill>
                <a:schemeClr val="lt1"/>
              </a:solidFill>
              <a:latin typeface="Montserrat"/>
              <a:ea typeface="Montserrat"/>
              <a:cs typeface="Montserrat"/>
              <a:sym typeface="Montserrat"/>
            </a:endParaRPr>
          </a:p>
        </p:txBody>
      </p:sp>
      <p:pic>
        <p:nvPicPr>
          <p:cNvPr id="97" name="Google Shape;97;p14"/>
          <p:cNvPicPr preferRelativeResize="0"/>
          <p:nvPr/>
        </p:nvPicPr>
        <p:blipFill rotWithShape="1">
          <a:blip r:embed="rId3">
            <a:alphaModFix/>
          </a:blip>
          <a:srcRect t="42542" r="32555" b="6641"/>
          <a:stretch/>
        </p:blipFill>
        <p:spPr>
          <a:xfrm>
            <a:off x="2563038" y="2118087"/>
            <a:ext cx="2650825" cy="1478825"/>
          </a:xfrm>
          <a:prstGeom prst="rect">
            <a:avLst/>
          </a:prstGeom>
          <a:noFill/>
          <a:ln>
            <a:noFill/>
          </a:ln>
        </p:spPr>
      </p:pic>
      <p:pic>
        <p:nvPicPr>
          <p:cNvPr id="98" name="Google Shape;98;p14"/>
          <p:cNvPicPr preferRelativeResize="0"/>
          <p:nvPr/>
        </p:nvPicPr>
        <p:blipFill rotWithShape="1">
          <a:blip r:embed="rId4">
            <a:alphaModFix/>
          </a:blip>
          <a:srcRect l="51748" t="2833" r="2104" b="3647"/>
          <a:stretch/>
        </p:blipFill>
        <p:spPr>
          <a:xfrm>
            <a:off x="5382163" y="1711214"/>
            <a:ext cx="1367100" cy="1885675"/>
          </a:xfrm>
          <a:prstGeom prst="rect">
            <a:avLst/>
          </a:prstGeom>
          <a:noFill/>
          <a:ln>
            <a:noFill/>
          </a:ln>
        </p:spPr>
      </p:pic>
      <p:sp>
        <p:nvSpPr>
          <p:cNvPr id="99" name="Google Shape;99;p14"/>
          <p:cNvSpPr txBox="1"/>
          <p:nvPr/>
        </p:nvSpPr>
        <p:spPr>
          <a:xfrm>
            <a:off x="1302900" y="3868700"/>
            <a:ext cx="6538200" cy="10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3600" b="1">
                <a:solidFill>
                  <a:schemeClr val="lt1"/>
                </a:solidFill>
                <a:latin typeface="Montserrat"/>
                <a:ea typeface="Montserrat"/>
                <a:cs typeface="Montserrat"/>
                <a:sym typeface="Montserrat"/>
              </a:rPr>
              <a:t>Community Engagement Workshop</a:t>
            </a:r>
            <a:endParaRPr sz="3600" b="1">
              <a:solidFill>
                <a:schemeClr val="lt1"/>
              </a:solidFill>
              <a:latin typeface="Montserrat"/>
              <a:ea typeface="Montserrat"/>
              <a:cs typeface="Montserrat"/>
              <a:sym typeface="Montserrat"/>
            </a:endParaRPr>
          </a:p>
          <a:p>
            <a:pPr marL="0" lvl="0" indent="0" algn="ctr" rtl="0">
              <a:spcBef>
                <a:spcPts val="0"/>
              </a:spcBef>
              <a:spcAft>
                <a:spcPts val="0"/>
              </a:spcAft>
              <a:buNone/>
            </a:pPr>
            <a:endParaRPr sz="4600" b="1">
              <a:solidFill>
                <a:schemeClr val="lt1"/>
              </a:solidFill>
              <a:latin typeface="Montserrat"/>
              <a:ea typeface="Montserrat"/>
              <a:cs typeface="Montserrat"/>
              <a:sym typeface="Montserrat"/>
            </a:endParaRPr>
          </a:p>
        </p:txBody>
      </p:sp>
      <p:cxnSp>
        <p:nvCxnSpPr>
          <p:cNvPr id="100" name="Google Shape;100;p14"/>
          <p:cNvCxnSpPr/>
          <p:nvPr/>
        </p:nvCxnSpPr>
        <p:spPr>
          <a:xfrm rot="10800000" flipH="1">
            <a:off x="-391175" y="-34362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101" name="Google Shape;101;p14"/>
          <p:cNvCxnSpPr/>
          <p:nvPr/>
        </p:nvCxnSpPr>
        <p:spPr>
          <a:xfrm rot="10800000" flipH="1">
            <a:off x="-248325" y="-15307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102" name="Google Shape;102;p14"/>
          <p:cNvCxnSpPr/>
          <p:nvPr/>
        </p:nvCxnSpPr>
        <p:spPr>
          <a:xfrm rot="10800000" flipH="1">
            <a:off x="7575225" y="4388375"/>
            <a:ext cx="1736400" cy="1431300"/>
          </a:xfrm>
          <a:prstGeom prst="straightConnector1">
            <a:avLst/>
          </a:prstGeom>
          <a:noFill/>
          <a:ln w="114300" cap="flat" cmpd="sng">
            <a:solidFill>
              <a:srgbClr val="38761D"/>
            </a:solidFill>
            <a:prstDash val="solid"/>
            <a:round/>
            <a:headEnd type="none" w="med" len="med"/>
            <a:tailEnd type="none" w="med" len="med"/>
          </a:ln>
        </p:spPr>
      </p:cxnSp>
      <p:cxnSp>
        <p:nvCxnSpPr>
          <p:cNvPr id="103" name="Google Shape;103;p14"/>
          <p:cNvCxnSpPr/>
          <p:nvPr/>
        </p:nvCxnSpPr>
        <p:spPr>
          <a:xfrm rot="10800000" flipH="1">
            <a:off x="7718075" y="4578925"/>
            <a:ext cx="1736400" cy="1431300"/>
          </a:xfrm>
          <a:prstGeom prst="straightConnector1">
            <a:avLst/>
          </a:prstGeom>
          <a:noFill/>
          <a:ln w="114300" cap="flat" cmpd="sng">
            <a:solidFill>
              <a:srgbClr val="38761D"/>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410250" y="257475"/>
            <a:ext cx="3873600"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CA" sz="3400" b="1">
                <a:solidFill>
                  <a:schemeClr val="lt1"/>
                </a:solidFill>
                <a:latin typeface="Montserrat"/>
                <a:ea typeface="Montserrat"/>
                <a:cs typeface="Montserrat"/>
                <a:sym typeface="Montserrat"/>
              </a:rPr>
              <a:t>What is CECA?</a:t>
            </a:r>
            <a:endParaRPr sz="3400" b="1">
              <a:latin typeface="Montserrat"/>
              <a:ea typeface="Montserrat"/>
              <a:cs typeface="Montserrat"/>
              <a:sym typeface="Montserrat"/>
            </a:endParaRPr>
          </a:p>
        </p:txBody>
      </p:sp>
      <p:pic>
        <p:nvPicPr>
          <p:cNvPr id="109" name="Google Shape;109;p15"/>
          <p:cNvPicPr preferRelativeResize="0"/>
          <p:nvPr/>
        </p:nvPicPr>
        <p:blipFill>
          <a:blip r:embed="rId4">
            <a:alphaModFix/>
          </a:blip>
          <a:stretch>
            <a:fillRect/>
          </a:stretch>
        </p:blipFill>
        <p:spPr>
          <a:xfrm>
            <a:off x="7808460" y="4972667"/>
            <a:ext cx="628745" cy="424339"/>
          </a:xfrm>
          <a:prstGeom prst="rect">
            <a:avLst/>
          </a:prstGeom>
          <a:noFill/>
          <a:ln>
            <a:noFill/>
          </a:ln>
        </p:spPr>
      </p:pic>
      <p:sp>
        <p:nvSpPr>
          <p:cNvPr id="110" name="Google Shape;110;p15"/>
          <p:cNvSpPr txBox="1"/>
          <p:nvPr/>
        </p:nvSpPr>
        <p:spPr>
          <a:xfrm>
            <a:off x="410250" y="1607936"/>
            <a:ext cx="4431900" cy="3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a:latin typeface="Montserrat"/>
                <a:ea typeface="Montserrat"/>
                <a:cs typeface="Montserrat"/>
                <a:sym typeface="Montserrat"/>
              </a:rPr>
              <a:t>Multi-</a:t>
            </a:r>
            <a:r>
              <a:rPr lang="fr-CA" sz="2000" b="1" dirty="0" err="1">
                <a:latin typeface="Montserrat"/>
                <a:ea typeface="Montserrat"/>
                <a:cs typeface="Montserrat"/>
                <a:sym typeface="Montserrat"/>
              </a:rPr>
              <a:t>Disciplinary</a:t>
            </a:r>
            <a:r>
              <a:rPr lang="fr-CA" sz="2000" b="1" dirty="0">
                <a:latin typeface="Montserrat"/>
                <a:ea typeface="Montserrat"/>
                <a:cs typeface="Montserrat"/>
                <a:sym typeface="Montserrat"/>
              </a:rPr>
              <a:t> Design Team</a:t>
            </a:r>
            <a:endParaRPr sz="1800" i="1"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fr-CA" sz="1600" dirty="0" err="1">
                <a:latin typeface="Montserrat"/>
                <a:ea typeface="Montserrat"/>
                <a:cs typeface="Montserrat"/>
                <a:sym typeface="Montserrat"/>
              </a:rPr>
              <a:t>Provide</a:t>
            </a:r>
            <a:r>
              <a:rPr lang="fr-CA" sz="1600" dirty="0">
                <a:latin typeface="Montserrat"/>
                <a:ea typeface="Montserrat"/>
                <a:cs typeface="Montserrat"/>
                <a:sym typeface="Montserrat"/>
              </a:rPr>
              <a:t> workshops on </a:t>
            </a:r>
            <a:r>
              <a:rPr lang="fr-CA" sz="1600" dirty="0" err="1">
                <a:latin typeface="Montserrat"/>
                <a:ea typeface="Montserrat"/>
                <a:cs typeface="Montserrat"/>
                <a:sym typeface="Montserrat"/>
              </a:rPr>
              <a:t>sustainable</a:t>
            </a:r>
            <a:r>
              <a:rPr lang="fr-CA" sz="1600" dirty="0">
                <a:latin typeface="Montserrat"/>
                <a:ea typeface="Montserrat"/>
                <a:cs typeface="Montserrat"/>
                <a:sym typeface="Montserrat"/>
              </a:rPr>
              <a:t> building </a:t>
            </a:r>
            <a:r>
              <a:rPr lang="fr-CA" sz="1600" dirty="0" err="1">
                <a:latin typeface="Montserrat"/>
                <a:ea typeface="Montserrat"/>
                <a:cs typeface="Montserrat"/>
                <a:sym typeface="Montserrat"/>
              </a:rPr>
              <a:t>energy</a:t>
            </a:r>
            <a:endParaRPr lang="fr-CA" sz="1600" dirty="0">
              <a:latin typeface="Montserrat"/>
              <a:ea typeface="Montserrat"/>
              <a:cs typeface="Montserrat"/>
              <a:sym typeface="Montserrat"/>
            </a:endParaRPr>
          </a:p>
          <a:p>
            <a:pPr marL="114300" lvl="0" algn="l" rtl="0">
              <a:spcBef>
                <a:spcPts val="0"/>
              </a:spcBef>
              <a:spcAft>
                <a:spcPts val="0"/>
              </a:spcAft>
              <a:buSzPts val="1800"/>
            </a:pPr>
            <a:endParaRPr sz="1600"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fr-CA" sz="1600" dirty="0" err="1">
                <a:latin typeface="Montserrat"/>
                <a:ea typeface="Montserrat"/>
                <a:cs typeface="Montserrat"/>
                <a:sym typeface="Montserrat"/>
              </a:rPr>
              <a:t>Participate</a:t>
            </a:r>
            <a:r>
              <a:rPr lang="fr-CA" sz="1600" dirty="0">
                <a:latin typeface="Montserrat"/>
                <a:ea typeface="Montserrat"/>
                <a:cs typeface="Montserrat"/>
                <a:sym typeface="Montserrat"/>
              </a:rPr>
              <a:t> in Green Energy Challenge (design </a:t>
            </a:r>
            <a:r>
              <a:rPr lang="fr-CA" sz="1600" dirty="0" err="1">
                <a:latin typeface="Montserrat"/>
                <a:ea typeface="Montserrat"/>
                <a:cs typeface="Montserrat"/>
                <a:sym typeface="Montserrat"/>
              </a:rPr>
              <a:t>competition</a:t>
            </a:r>
            <a:r>
              <a:rPr lang="fr-CA" sz="1600" dirty="0">
                <a:latin typeface="Montserrat"/>
                <a:ea typeface="Montserrat"/>
                <a:cs typeface="Montserrat"/>
                <a:sym typeface="Montserrat"/>
              </a:rPr>
              <a:t>)</a:t>
            </a:r>
          </a:p>
          <a:p>
            <a:pPr marL="114300" lvl="0" algn="l" rtl="0">
              <a:spcBef>
                <a:spcPts val="0"/>
              </a:spcBef>
              <a:spcAft>
                <a:spcPts val="0"/>
              </a:spcAft>
              <a:buSzPts val="1800"/>
            </a:pPr>
            <a:endParaRPr sz="1600"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fr-CA" sz="1600" dirty="0" err="1">
                <a:latin typeface="Montserrat"/>
                <a:ea typeface="Montserrat"/>
                <a:cs typeface="Montserrat"/>
                <a:sym typeface="Montserrat"/>
              </a:rPr>
              <a:t>Provide</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opportunities</a:t>
            </a:r>
            <a:r>
              <a:rPr lang="fr-CA" sz="1600" dirty="0">
                <a:latin typeface="Montserrat"/>
                <a:ea typeface="Montserrat"/>
                <a:cs typeface="Montserrat"/>
                <a:sym typeface="Montserrat"/>
              </a:rPr>
              <a:t>: network </a:t>
            </a:r>
            <a:r>
              <a:rPr lang="fr-CA" sz="1600" dirty="0" err="1">
                <a:latin typeface="Montserrat"/>
                <a:ea typeface="Montserrat"/>
                <a:cs typeface="Montserrat"/>
                <a:sym typeface="Montserrat"/>
              </a:rPr>
              <a:t>with</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industry</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professionals</a:t>
            </a:r>
            <a:r>
              <a:rPr lang="fr-CA" sz="1600" dirty="0">
                <a:latin typeface="Montserrat"/>
                <a:ea typeface="Montserrat"/>
                <a:cs typeface="Montserrat"/>
                <a:sym typeface="Montserrat"/>
              </a:rPr>
              <a:t>; use softwares to help audit and </a:t>
            </a:r>
            <a:r>
              <a:rPr lang="fr-CA" sz="1600" dirty="0" err="1">
                <a:latin typeface="Montserrat"/>
                <a:ea typeface="Montserrat"/>
                <a:cs typeface="Montserrat"/>
                <a:sym typeface="Montserrat"/>
              </a:rPr>
              <a:t>evaluate</a:t>
            </a:r>
            <a:r>
              <a:rPr lang="fr-CA" sz="1600" dirty="0">
                <a:latin typeface="Montserrat"/>
                <a:ea typeface="Montserrat"/>
                <a:cs typeface="Montserrat"/>
                <a:sym typeface="Montserrat"/>
              </a:rPr>
              <a:t> building performance</a:t>
            </a:r>
            <a:endParaRPr sz="1600"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pic>
        <p:nvPicPr>
          <p:cNvPr id="111" name="Google Shape;111;p15"/>
          <p:cNvPicPr preferRelativeResize="0"/>
          <p:nvPr/>
        </p:nvPicPr>
        <p:blipFill>
          <a:blip r:embed="rId5">
            <a:alphaModFix/>
          </a:blip>
          <a:stretch>
            <a:fillRect/>
          </a:stretch>
        </p:blipFill>
        <p:spPr>
          <a:xfrm>
            <a:off x="4842150" y="1916525"/>
            <a:ext cx="3595051" cy="26991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410250" y="257475"/>
            <a:ext cx="3873600"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CA" sz="3400" b="1" dirty="0">
                <a:solidFill>
                  <a:schemeClr val="lt1"/>
                </a:solidFill>
                <a:latin typeface="Montserrat"/>
                <a:ea typeface="Montserrat"/>
                <a:cs typeface="Montserrat"/>
                <a:sym typeface="Montserrat"/>
              </a:rPr>
              <a:t>breakdown</a:t>
            </a:r>
            <a:endParaRPr sz="3400" b="1" dirty="0">
              <a:latin typeface="Montserrat"/>
              <a:ea typeface="Montserrat"/>
              <a:cs typeface="Montserrat"/>
              <a:sym typeface="Montserrat"/>
            </a:endParaRPr>
          </a:p>
        </p:txBody>
      </p:sp>
      <p:pic>
        <p:nvPicPr>
          <p:cNvPr id="109" name="Google Shape;109;p15"/>
          <p:cNvPicPr preferRelativeResize="0"/>
          <p:nvPr/>
        </p:nvPicPr>
        <p:blipFill>
          <a:blip r:embed="rId4">
            <a:alphaModFix/>
          </a:blip>
          <a:stretch>
            <a:fillRect/>
          </a:stretch>
        </p:blipFill>
        <p:spPr>
          <a:xfrm>
            <a:off x="7808460" y="4972667"/>
            <a:ext cx="628745" cy="424339"/>
          </a:xfrm>
          <a:prstGeom prst="rect">
            <a:avLst/>
          </a:prstGeom>
          <a:noFill/>
          <a:ln>
            <a:noFill/>
          </a:ln>
        </p:spPr>
      </p:pic>
      <p:sp>
        <p:nvSpPr>
          <p:cNvPr id="110" name="Google Shape;110;p15"/>
          <p:cNvSpPr txBox="1"/>
          <p:nvPr/>
        </p:nvSpPr>
        <p:spPr>
          <a:xfrm>
            <a:off x="410250" y="1607936"/>
            <a:ext cx="4431900" cy="3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000" b="1" i="1" dirty="0">
                <a:latin typeface="Montserrat"/>
                <a:ea typeface="Montserrat"/>
                <a:cs typeface="Montserrat"/>
                <a:sym typeface="Montserrat"/>
              </a:rPr>
              <a:t>Brainstorm</a:t>
            </a:r>
          </a:p>
          <a:p>
            <a:pPr marL="0" lvl="0" indent="0" algn="l" rtl="0">
              <a:spcBef>
                <a:spcPts val="0"/>
              </a:spcBef>
              <a:spcAft>
                <a:spcPts val="0"/>
              </a:spcAft>
              <a:buNone/>
            </a:pPr>
            <a:endParaRPr sz="1800" i="1"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fr-CA" sz="1600" dirty="0">
                <a:latin typeface="Montserrat"/>
                <a:ea typeface="Montserrat"/>
                <a:cs typeface="Montserrat"/>
                <a:sym typeface="Montserrat"/>
              </a:rPr>
              <a:t>Plans or </a:t>
            </a:r>
            <a:r>
              <a:rPr lang="fr-CA" sz="1600" dirty="0" err="1">
                <a:latin typeface="Montserrat"/>
                <a:ea typeface="Montserrat"/>
                <a:cs typeface="Montserrat"/>
                <a:sym typeface="Montserrat"/>
              </a:rPr>
              <a:t>campaigns</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that</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addresses</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sustainability</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energy</a:t>
            </a:r>
            <a:r>
              <a:rPr lang="fr-CA" sz="1600" dirty="0">
                <a:latin typeface="Montserrat"/>
                <a:ea typeface="Montserrat"/>
                <a:cs typeface="Montserrat"/>
                <a:sym typeface="Montserrat"/>
              </a:rPr>
              <a:t> </a:t>
            </a:r>
            <a:r>
              <a:rPr lang="fr-CA" sz="1600" dirty="0" err="1">
                <a:latin typeface="Montserrat"/>
                <a:ea typeface="Montserrat"/>
                <a:cs typeface="Montserrat"/>
                <a:sym typeface="Montserrat"/>
              </a:rPr>
              <a:t>savings</a:t>
            </a:r>
            <a:endParaRPr lang="fr-CA" sz="1600" dirty="0">
              <a:latin typeface="Montserrat"/>
              <a:ea typeface="Montserrat"/>
              <a:cs typeface="Montserrat"/>
              <a:sym typeface="Montserrat"/>
            </a:endParaRPr>
          </a:p>
          <a:p>
            <a:pPr marL="114300" lvl="0" algn="l" rtl="0">
              <a:spcBef>
                <a:spcPts val="0"/>
              </a:spcBef>
              <a:spcAft>
                <a:spcPts val="0"/>
              </a:spcAft>
              <a:buSzPts val="1800"/>
            </a:pPr>
            <a:endParaRPr sz="1600"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fr-CA" sz="1600" dirty="0">
                <a:latin typeface="Montserrat"/>
                <a:ea typeface="Montserrat"/>
                <a:cs typeface="Montserrat"/>
                <a:sym typeface="Montserrat"/>
              </a:rPr>
              <a:t>Building </a:t>
            </a:r>
            <a:r>
              <a:rPr lang="fr-CA" sz="1600" dirty="0" err="1">
                <a:latin typeface="Montserrat"/>
                <a:ea typeface="Montserrat"/>
                <a:cs typeface="Montserrat"/>
                <a:sym typeface="Montserrat"/>
              </a:rPr>
              <a:t>credentials</a:t>
            </a:r>
            <a:r>
              <a:rPr lang="fr-CA" sz="1600" dirty="0">
                <a:latin typeface="Montserrat"/>
                <a:ea typeface="Montserrat"/>
                <a:cs typeface="Montserrat"/>
                <a:sym typeface="Montserrat"/>
              </a:rPr>
              <a:t> as inspirations</a:t>
            </a:r>
          </a:p>
          <a:p>
            <a:pPr marL="457200" lvl="0" indent="-342900" algn="l" rtl="0">
              <a:spcBef>
                <a:spcPts val="0"/>
              </a:spcBef>
              <a:spcAft>
                <a:spcPts val="0"/>
              </a:spcAft>
              <a:buSzPts val="1800"/>
              <a:buFont typeface="Montserrat"/>
              <a:buChar char="●"/>
            </a:pPr>
            <a:endParaRPr sz="1600" dirty="0">
              <a:latin typeface="Montserrat"/>
              <a:ea typeface="Montserrat"/>
              <a:cs typeface="Montserrat"/>
              <a:sym typeface="Montserrat"/>
            </a:endParaRPr>
          </a:p>
          <a:p>
            <a:pPr marL="457200" lvl="0" indent="-342900" algn="l" rtl="0">
              <a:spcBef>
                <a:spcPts val="0"/>
              </a:spcBef>
              <a:spcAft>
                <a:spcPts val="0"/>
              </a:spcAft>
              <a:buSzPts val="1800"/>
              <a:buFont typeface="Montserrat"/>
              <a:buChar char="●"/>
            </a:pPr>
            <a:r>
              <a:rPr lang="en-CA" sz="1600" dirty="0">
                <a:latin typeface="Montserrat"/>
                <a:ea typeface="Montserrat"/>
                <a:cs typeface="Montserrat"/>
                <a:sym typeface="Montserrat"/>
              </a:rPr>
              <a:t>Discussion!</a:t>
            </a:r>
            <a:endParaRPr sz="1600" dirty="0">
              <a:latin typeface="Montserrat"/>
              <a:ea typeface="Montserrat"/>
              <a:cs typeface="Montserrat"/>
              <a:sym typeface="Montserrat"/>
            </a:endParaRPr>
          </a:p>
          <a:p>
            <a:pPr marL="0" lvl="0" indent="0" algn="l" rtl="0">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pic>
        <p:nvPicPr>
          <p:cNvPr id="3" name="Picture 2" descr="A picture containing indoor&#10;&#10;Description automatically generated">
            <a:extLst>
              <a:ext uri="{FF2B5EF4-FFF2-40B4-BE49-F238E27FC236}">
                <a16:creationId xmlns:a16="http://schemas.microsoft.com/office/drawing/2014/main" id="{217139C9-EC37-42F7-9FC8-A98352DBECB7}"/>
              </a:ext>
            </a:extLst>
          </p:cNvPr>
          <p:cNvPicPr>
            <a:picLocks noChangeAspect="1"/>
          </p:cNvPicPr>
          <p:nvPr/>
        </p:nvPicPr>
        <p:blipFill rotWithShape="1">
          <a:blip r:embed="rId5"/>
          <a:srcRect l="13592" r="19484"/>
          <a:stretch/>
        </p:blipFill>
        <p:spPr>
          <a:xfrm rot="5400000">
            <a:off x="5125819" y="1905021"/>
            <a:ext cx="3392937" cy="2464476"/>
          </a:xfrm>
          <a:prstGeom prst="rect">
            <a:avLst/>
          </a:prstGeom>
        </p:spPr>
      </p:pic>
    </p:spTree>
    <p:extLst>
      <p:ext uri="{BB962C8B-B14F-4D97-AF65-F5344CB8AC3E}">
        <p14:creationId xmlns:p14="http://schemas.microsoft.com/office/powerpoint/2010/main" val="19899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457200" y="228865"/>
            <a:ext cx="8229600" cy="9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16"/>
          <p:cNvSpPr txBox="1">
            <a:spLocks noGrp="1"/>
          </p:cNvSpPr>
          <p:nvPr>
            <p:ph type="body" idx="1"/>
          </p:nvPr>
        </p:nvSpPr>
        <p:spPr>
          <a:xfrm>
            <a:off x="457200" y="1333500"/>
            <a:ext cx="8229600" cy="37716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pic>
        <p:nvPicPr>
          <p:cNvPr id="119" name="Google Shape;119;p16"/>
          <p:cNvPicPr preferRelativeResize="0"/>
          <p:nvPr/>
        </p:nvPicPr>
        <p:blipFill>
          <a:blip r:embed="rId3">
            <a:alphaModFix/>
          </a:blip>
          <a:stretch>
            <a:fillRect/>
          </a:stretch>
        </p:blipFill>
        <p:spPr>
          <a:xfrm>
            <a:off x="-508012" y="0"/>
            <a:ext cx="10160011" cy="5715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3"/>
        <p:cNvGrpSpPr/>
        <p:nvPr/>
      </p:nvGrpSpPr>
      <p:grpSpPr>
        <a:xfrm>
          <a:off x="0" y="0"/>
          <a:ext cx="0" cy="0"/>
          <a:chOff x="0" y="0"/>
          <a:chExt cx="0" cy="0"/>
        </a:xfrm>
      </p:grpSpPr>
      <p:pic>
        <p:nvPicPr>
          <p:cNvPr id="124" name="Google Shape;124;p17"/>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25" name="Google Shape;125;p17"/>
          <p:cNvSpPr txBox="1"/>
          <p:nvPr/>
        </p:nvSpPr>
        <p:spPr>
          <a:xfrm>
            <a:off x="358150" y="275803"/>
            <a:ext cx="8101200" cy="8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b="1">
                <a:solidFill>
                  <a:srgbClr val="FFFFFF"/>
                </a:solidFill>
                <a:latin typeface="Montserrat"/>
                <a:ea typeface="Montserrat"/>
                <a:cs typeface="Montserrat"/>
                <a:sym typeface="Montserrat"/>
              </a:rPr>
              <a:t>why we do it at a retrofit project?</a:t>
            </a:r>
            <a:endParaRPr sz="3400" b="1">
              <a:solidFill>
                <a:srgbClr val="FFFFFF"/>
              </a:solidFill>
              <a:latin typeface="Montserrat"/>
              <a:ea typeface="Montserrat"/>
              <a:cs typeface="Montserrat"/>
              <a:sym typeface="Montserrat"/>
            </a:endParaRPr>
          </a:p>
        </p:txBody>
      </p:sp>
      <p:sp>
        <p:nvSpPr>
          <p:cNvPr id="126" name="Google Shape;126;p17"/>
          <p:cNvSpPr txBox="1"/>
          <p:nvPr/>
        </p:nvSpPr>
        <p:spPr>
          <a:xfrm>
            <a:off x="358150" y="1740938"/>
            <a:ext cx="1440000" cy="4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600">
                <a:latin typeface="Montserrat"/>
                <a:ea typeface="Montserrat"/>
                <a:cs typeface="Montserrat"/>
                <a:sym typeface="Montserrat"/>
              </a:rPr>
              <a:t>For Occupants</a:t>
            </a:r>
            <a:endParaRPr sz="1600">
              <a:latin typeface="Montserrat"/>
              <a:ea typeface="Montserrat"/>
              <a:cs typeface="Montserrat"/>
              <a:sym typeface="Montserrat"/>
            </a:endParaRPr>
          </a:p>
        </p:txBody>
      </p:sp>
      <p:sp>
        <p:nvSpPr>
          <p:cNvPr id="127" name="Google Shape;127;p17"/>
          <p:cNvSpPr txBox="1"/>
          <p:nvPr/>
        </p:nvSpPr>
        <p:spPr>
          <a:xfrm>
            <a:off x="7216763" y="1740950"/>
            <a:ext cx="1593300" cy="39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a:latin typeface="Montserrat"/>
                <a:ea typeface="Montserrat"/>
                <a:cs typeface="Montserrat"/>
                <a:sym typeface="Montserrat"/>
              </a:rPr>
              <a:t>further energy reduction</a:t>
            </a:r>
            <a:endParaRPr>
              <a:latin typeface="Montserrat"/>
              <a:ea typeface="Montserrat"/>
              <a:cs typeface="Montserrat"/>
              <a:sym typeface="Montserrat"/>
            </a:endParaRPr>
          </a:p>
        </p:txBody>
      </p:sp>
      <p:sp>
        <p:nvSpPr>
          <p:cNvPr id="128" name="Google Shape;128;p17"/>
          <p:cNvSpPr txBox="1"/>
          <p:nvPr/>
        </p:nvSpPr>
        <p:spPr>
          <a:xfrm>
            <a:off x="434825" y="2908150"/>
            <a:ext cx="1440000" cy="6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600">
                <a:latin typeface="Montserrat"/>
                <a:ea typeface="Montserrat"/>
                <a:cs typeface="Montserrat"/>
                <a:sym typeface="Montserrat"/>
              </a:rPr>
              <a:t>For Community</a:t>
            </a:r>
            <a:endParaRPr sz="1600">
              <a:latin typeface="Montserrat"/>
              <a:ea typeface="Montserrat"/>
              <a:cs typeface="Montserrat"/>
              <a:sym typeface="Montserrat"/>
            </a:endParaRPr>
          </a:p>
        </p:txBody>
      </p:sp>
      <p:sp>
        <p:nvSpPr>
          <p:cNvPr id="129" name="Google Shape;129;p17"/>
          <p:cNvSpPr txBox="1"/>
          <p:nvPr/>
        </p:nvSpPr>
        <p:spPr>
          <a:xfrm>
            <a:off x="7299013" y="2929300"/>
            <a:ext cx="1593300" cy="39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a:latin typeface="Montserrat"/>
                <a:ea typeface="Montserrat"/>
                <a:cs typeface="Montserrat"/>
                <a:sym typeface="Montserrat"/>
              </a:rPr>
              <a:t>Learning culture</a:t>
            </a:r>
            <a:endParaRPr>
              <a:latin typeface="Montserrat"/>
              <a:ea typeface="Montserrat"/>
              <a:cs typeface="Montserrat"/>
              <a:sym typeface="Montserrat"/>
            </a:endParaRPr>
          </a:p>
        </p:txBody>
      </p:sp>
      <p:sp>
        <p:nvSpPr>
          <p:cNvPr id="130" name="Google Shape;130;p17"/>
          <p:cNvSpPr txBox="1"/>
          <p:nvPr/>
        </p:nvSpPr>
        <p:spPr>
          <a:xfrm>
            <a:off x="434825" y="4257463"/>
            <a:ext cx="1440000" cy="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600">
                <a:latin typeface="Montserrat"/>
                <a:ea typeface="Montserrat"/>
                <a:cs typeface="Montserrat"/>
                <a:sym typeface="Montserrat"/>
              </a:rPr>
              <a:t>For </a:t>
            </a:r>
            <a:endParaRPr sz="1600">
              <a:latin typeface="Montserrat"/>
              <a:ea typeface="Montserrat"/>
              <a:cs typeface="Montserrat"/>
              <a:sym typeface="Montserrat"/>
            </a:endParaRPr>
          </a:p>
          <a:p>
            <a:pPr marL="0" lvl="0" indent="0" algn="ctr" rtl="0">
              <a:spcBef>
                <a:spcPts val="0"/>
              </a:spcBef>
              <a:spcAft>
                <a:spcPts val="0"/>
              </a:spcAft>
              <a:buNone/>
            </a:pPr>
            <a:r>
              <a:rPr lang="fr-CA" sz="1600">
                <a:latin typeface="Montserrat"/>
                <a:ea typeface="Montserrat"/>
                <a:cs typeface="Montserrat"/>
                <a:sym typeface="Montserrat"/>
              </a:rPr>
              <a:t>Yourself</a:t>
            </a:r>
            <a:endParaRPr sz="1600">
              <a:latin typeface="Montserrat"/>
              <a:ea typeface="Montserrat"/>
              <a:cs typeface="Montserrat"/>
              <a:sym typeface="Montserrat"/>
            </a:endParaRPr>
          </a:p>
          <a:p>
            <a:pPr marL="0" lvl="0" indent="0" algn="ctr" rtl="0">
              <a:spcBef>
                <a:spcPts val="0"/>
              </a:spcBef>
              <a:spcAft>
                <a:spcPts val="0"/>
              </a:spcAft>
              <a:buNone/>
            </a:pPr>
            <a:endParaRPr>
              <a:latin typeface="Montserrat"/>
              <a:ea typeface="Montserrat"/>
              <a:cs typeface="Montserrat"/>
              <a:sym typeface="Montserrat"/>
            </a:endParaRPr>
          </a:p>
        </p:txBody>
      </p:sp>
      <p:sp>
        <p:nvSpPr>
          <p:cNvPr id="131" name="Google Shape;131;p17"/>
          <p:cNvSpPr txBox="1"/>
          <p:nvPr/>
        </p:nvSpPr>
        <p:spPr>
          <a:xfrm>
            <a:off x="7146613" y="4016300"/>
            <a:ext cx="1593300" cy="39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a:latin typeface="Montserrat"/>
                <a:ea typeface="Montserrat"/>
                <a:cs typeface="Montserrat"/>
                <a:sym typeface="Montserrat"/>
              </a:rPr>
              <a:t>community identity and social cohesion</a:t>
            </a:r>
            <a:endParaRPr>
              <a:latin typeface="Montserrat"/>
              <a:ea typeface="Montserrat"/>
              <a:cs typeface="Montserrat"/>
              <a:sym typeface="Montserrat"/>
            </a:endParaRPr>
          </a:p>
        </p:txBody>
      </p:sp>
      <p:sp>
        <p:nvSpPr>
          <p:cNvPr id="132" name="Google Shape;132;p17"/>
          <p:cNvSpPr txBox="1"/>
          <p:nvPr/>
        </p:nvSpPr>
        <p:spPr>
          <a:xfrm>
            <a:off x="2026650" y="5172575"/>
            <a:ext cx="5414100" cy="39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600" b="1">
                <a:latin typeface="Montserrat"/>
                <a:ea typeface="Montserrat"/>
                <a:cs typeface="Montserrat"/>
                <a:sym typeface="Montserrat"/>
              </a:rPr>
              <a:t>required in GEC</a:t>
            </a:r>
            <a:endParaRPr sz="1600">
              <a:latin typeface="Montserrat"/>
              <a:ea typeface="Montserrat"/>
              <a:cs typeface="Montserrat"/>
              <a:sym typeface="Montserrat"/>
            </a:endParaRPr>
          </a:p>
        </p:txBody>
      </p:sp>
      <p:pic>
        <p:nvPicPr>
          <p:cNvPr id="133" name="Google Shape;133;p17"/>
          <p:cNvPicPr preferRelativeResize="0"/>
          <p:nvPr/>
        </p:nvPicPr>
        <p:blipFill>
          <a:blip r:embed="rId5">
            <a:alphaModFix/>
          </a:blip>
          <a:stretch>
            <a:fillRect/>
          </a:stretch>
        </p:blipFill>
        <p:spPr>
          <a:xfrm>
            <a:off x="2337525" y="1402725"/>
            <a:ext cx="4601551" cy="1687200"/>
          </a:xfrm>
          <a:prstGeom prst="rect">
            <a:avLst/>
          </a:prstGeom>
          <a:noFill/>
          <a:ln>
            <a:noFill/>
          </a:ln>
        </p:spPr>
      </p:pic>
      <p:pic>
        <p:nvPicPr>
          <p:cNvPr id="134" name="Google Shape;134;p17"/>
          <p:cNvPicPr preferRelativeResize="0"/>
          <p:nvPr/>
        </p:nvPicPr>
        <p:blipFill rotWithShape="1">
          <a:blip r:embed="rId6">
            <a:alphaModFix amt="97000"/>
          </a:blip>
          <a:srcRect t="5632" b="25172"/>
          <a:stretch/>
        </p:blipFill>
        <p:spPr>
          <a:xfrm>
            <a:off x="2355363" y="3251225"/>
            <a:ext cx="4565877" cy="1921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410250" y="257475"/>
            <a:ext cx="5754576"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400" b="1" dirty="0">
                <a:solidFill>
                  <a:schemeClr val="lt1"/>
                </a:solidFill>
                <a:latin typeface="Montserrat"/>
                <a:ea typeface="Montserrat"/>
                <a:cs typeface="Montserrat"/>
                <a:sym typeface="Montserrat"/>
              </a:rPr>
              <a:t>Step1) goal setting</a:t>
            </a:r>
            <a:endParaRPr sz="3400" b="1" dirty="0">
              <a:latin typeface="Montserrat"/>
              <a:ea typeface="Montserrat"/>
              <a:cs typeface="Montserrat"/>
              <a:sym typeface="Montserrat"/>
            </a:endParaRPr>
          </a:p>
        </p:txBody>
      </p:sp>
      <p:pic>
        <p:nvPicPr>
          <p:cNvPr id="140" name="Google Shape;140;p18"/>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41" name="Google Shape;141;p18"/>
          <p:cNvSpPr txBox="1"/>
          <p:nvPr/>
        </p:nvSpPr>
        <p:spPr>
          <a:xfrm>
            <a:off x="513982" y="1737707"/>
            <a:ext cx="6144300" cy="3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err="1">
                <a:latin typeface="Montserrat"/>
                <a:ea typeface="Montserrat"/>
                <a:cs typeface="Montserrat"/>
                <a:sym typeface="Montserrat"/>
              </a:rPr>
              <a:t>What</a:t>
            </a:r>
            <a:r>
              <a:rPr lang="fr-CA" sz="2000" b="1" dirty="0">
                <a:latin typeface="Montserrat"/>
                <a:ea typeface="Montserrat"/>
                <a:cs typeface="Montserrat"/>
                <a:sym typeface="Montserrat"/>
              </a:rPr>
              <a:t> </a:t>
            </a:r>
            <a:r>
              <a:rPr lang="fr-CA" sz="2000" b="1" dirty="0" err="1">
                <a:latin typeface="Montserrat"/>
                <a:ea typeface="Montserrat"/>
                <a:cs typeface="Montserrat"/>
                <a:sym typeface="Montserrat"/>
              </a:rPr>
              <a:t>is</a:t>
            </a:r>
            <a:r>
              <a:rPr lang="fr-CA" sz="2000" b="1" dirty="0">
                <a:latin typeface="Montserrat"/>
                <a:ea typeface="Montserrat"/>
                <a:cs typeface="Montserrat"/>
                <a:sym typeface="Montserrat"/>
              </a:rPr>
              <a:t> </a:t>
            </a:r>
            <a:r>
              <a:rPr lang="fr-CA" sz="2000" b="1" dirty="0" err="1">
                <a:latin typeface="Montserrat"/>
                <a:ea typeface="Montserrat"/>
                <a:cs typeface="Montserrat"/>
                <a:sym typeface="Montserrat"/>
              </a:rPr>
              <a:t>currently</a:t>
            </a:r>
            <a:r>
              <a:rPr lang="fr-CA" sz="2000" b="1" dirty="0">
                <a:latin typeface="Montserrat"/>
                <a:ea typeface="Montserrat"/>
                <a:cs typeface="Montserrat"/>
                <a:sym typeface="Montserrat"/>
              </a:rPr>
              <a:t> </a:t>
            </a:r>
            <a:r>
              <a:rPr lang="fr-CA" sz="2000" b="1" dirty="0" err="1">
                <a:latin typeface="Montserrat"/>
                <a:ea typeface="Montserrat"/>
                <a:cs typeface="Montserrat"/>
                <a:sym typeface="Montserrat"/>
              </a:rPr>
              <a:t>missing</a:t>
            </a:r>
            <a:r>
              <a:rPr lang="fr-CA" sz="2000" b="1" dirty="0">
                <a:latin typeface="Montserrat"/>
                <a:ea typeface="Montserrat"/>
                <a:cs typeface="Montserrat"/>
                <a:sym typeface="Montserrat"/>
              </a:rPr>
              <a:t>?</a:t>
            </a: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62BC21C3-1E73-4992-9160-914733B6B7A6}"/>
              </a:ext>
            </a:extLst>
          </p:cNvPr>
          <p:cNvPicPr>
            <a:picLocks noChangeAspect="1"/>
          </p:cNvPicPr>
          <p:nvPr/>
        </p:nvPicPr>
        <p:blipFill>
          <a:blip r:embed="rId5"/>
          <a:stretch>
            <a:fillRect/>
          </a:stretch>
        </p:blipFill>
        <p:spPr>
          <a:xfrm>
            <a:off x="410250" y="2326143"/>
            <a:ext cx="8219768" cy="2295927"/>
          </a:xfrm>
          <a:prstGeom prst="rect">
            <a:avLst/>
          </a:prstGeom>
        </p:spPr>
      </p:pic>
    </p:spTree>
    <p:extLst>
      <p:ext uri="{BB962C8B-B14F-4D97-AF65-F5344CB8AC3E}">
        <p14:creationId xmlns:p14="http://schemas.microsoft.com/office/powerpoint/2010/main" val="308527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331625" y="199262"/>
            <a:ext cx="7740692"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400" b="1" dirty="0">
                <a:solidFill>
                  <a:schemeClr val="lt1"/>
                </a:solidFill>
                <a:latin typeface="Montserrat"/>
                <a:ea typeface="Montserrat"/>
                <a:cs typeface="Montserrat"/>
                <a:sym typeface="Montserrat"/>
              </a:rPr>
              <a:t>Step2) brainstorming - </a:t>
            </a:r>
            <a:r>
              <a:rPr lang="fr-CA" sz="3400" b="1" dirty="0">
                <a:solidFill>
                  <a:schemeClr val="lt1"/>
                </a:solidFill>
                <a:latin typeface="Montserrat"/>
                <a:ea typeface="Montserrat"/>
                <a:cs typeface="Montserrat"/>
                <a:sym typeface="Montserrat"/>
              </a:rPr>
              <a:t>WELL</a:t>
            </a:r>
            <a:endParaRPr sz="3400" b="1" dirty="0">
              <a:latin typeface="Montserrat"/>
              <a:ea typeface="Montserrat"/>
              <a:cs typeface="Montserrat"/>
              <a:sym typeface="Montserrat"/>
            </a:endParaRPr>
          </a:p>
        </p:txBody>
      </p:sp>
      <p:pic>
        <p:nvPicPr>
          <p:cNvPr id="140" name="Google Shape;140;p18"/>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41" name="Google Shape;141;p18"/>
          <p:cNvSpPr txBox="1"/>
          <p:nvPr/>
        </p:nvSpPr>
        <p:spPr>
          <a:xfrm>
            <a:off x="410250" y="1736450"/>
            <a:ext cx="6144300" cy="3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dirty="0" err="1">
                <a:latin typeface="Montserrat"/>
                <a:ea typeface="Montserrat"/>
                <a:cs typeface="Montserrat"/>
                <a:sym typeface="Montserrat"/>
              </a:rPr>
              <a:t>what</a:t>
            </a:r>
            <a:r>
              <a:rPr lang="fr-CA" sz="2000" b="1" dirty="0">
                <a:latin typeface="Montserrat"/>
                <a:ea typeface="Montserrat"/>
                <a:cs typeface="Montserrat"/>
                <a:sym typeface="Montserrat"/>
              </a:rPr>
              <a:t> </a:t>
            </a:r>
            <a:r>
              <a:rPr lang="fr-CA" sz="2000" b="1" dirty="0" err="1">
                <a:latin typeface="Montserrat"/>
                <a:ea typeface="Montserrat"/>
                <a:cs typeface="Montserrat"/>
                <a:sym typeface="Montserrat"/>
              </a:rPr>
              <a:t>is</a:t>
            </a:r>
            <a:r>
              <a:rPr lang="fr-CA" sz="2000" b="1" dirty="0">
                <a:latin typeface="Montserrat"/>
                <a:ea typeface="Montserrat"/>
                <a:cs typeface="Montserrat"/>
                <a:sym typeface="Montserrat"/>
              </a:rPr>
              <a:t> </a:t>
            </a:r>
            <a:r>
              <a:rPr lang="fr-CA" sz="2000" b="1" dirty="0" err="1">
                <a:latin typeface="Montserrat"/>
                <a:ea typeface="Montserrat"/>
                <a:cs typeface="Montserrat"/>
                <a:sym typeface="Montserrat"/>
              </a:rPr>
              <a:t>it</a:t>
            </a:r>
            <a:r>
              <a:rPr lang="fr-CA" sz="2000" b="1" dirty="0">
                <a:latin typeface="Montserrat"/>
                <a:ea typeface="Montserrat"/>
                <a:cs typeface="Montserrat"/>
                <a:sym typeface="Montserrat"/>
              </a:rPr>
              <a:t>?</a:t>
            </a:r>
            <a:endParaRPr sz="2000" b="1" dirty="0">
              <a:latin typeface="Montserrat"/>
              <a:ea typeface="Montserrat"/>
              <a:cs typeface="Montserrat"/>
              <a:sym typeface="Montserrat"/>
            </a:endParaRPr>
          </a:p>
          <a:p>
            <a:pPr marL="0" lvl="0" indent="0" algn="l" rtl="0">
              <a:spcBef>
                <a:spcPts val="0"/>
              </a:spcBef>
              <a:spcAft>
                <a:spcPts val="0"/>
              </a:spcAft>
              <a:buNone/>
            </a:pPr>
            <a:r>
              <a:rPr lang="fr-CA" sz="1300" b="1" dirty="0">
                <a:latin typeface="Montserrat"/>
                <a:ea typeface="Montserrat"/>
                <a:cs typeface="Montserrat"/>
                <a:sym typeface="Montserrat"/>
              </a:rPr>
              <a:t>-building </a:t>
            </a:r>
            <a:r>
              <a:rPr lang="fr-CA" sz="1300" b="1" dirty="0" err="1">
                <a:latin typeface="Montserrat"/>
                <a:ea typeface="Montserrat"/>
                <a:cs typeface="Montserrat"/>
                <a:sym typeface="Montserrat"/>
              </a:rPr>
              <a:t>Credential</a:t>
            </a:r>
            <a:endParaRPr sz="1300" b="1" dirty="0">
              <a:latin typeface="Montserrat"/>
              <a:ea typeface="Montserrat"/>
              <a:cs typeface="Montserrat"/>
              <a:sym typeface="Montserrat"/>
            </a:endParaRPr>
          </a:p>
          <a:p>
            <a:pPr marL="0" lvl="0" indent="0" algn="l" rtl="0">
              <a:spcBef>
                <a:spcPts val="0"/>
              </a:spcBef>
              <a:spcAft>
                <a:spcPts val="0"/>
              </a:spcAft>
              <a:buNone/>
            </a:pPr>
            <a:r>
              <a:rPr lang="fr-CA" sz="1300" b="1" dirty="0">
                <a:latin typeface="Montserrat"/>
                <a:ea typeface="Montserrat"/>
                <a:cs typeface="Montserrat"/>
                <a:sym typeface="Montserrat"/>
              </a:rPr>
              <a:t>-places </a:t>
            </a:r>
            <a:r>
              <a:rPr lang="fr-CA" sz="1300" b="1" dirty="0" err="1">
                <a:latin typeface="Montserrat"/>
                <a:ea typeface="Montserrat"/>
                <a:cs typeface="Montserrat"/>
                <a:sym typeface="Montserrat"/>
              </a:rPr>
              <a:t>human</a:t>
            </a:r>
            <a:r>
              <a:rPr lang="fr-CA" sz="1300" b="1" dirty="0">
                <a:latin typeface="Montserrat"/>
                <a:ea typeface="Montserrat"/>
                <a:cs typeface="Montserrat"/>
                <a:sym typeface="Montserrat"/>
              </a:rPr>
              <a:t> as</a:t>
            </a:r>
            <a:endParaRPr sz="1300" b="1" dirty="0">
              <a:latin typeface="Montserrat"/>
              <a:ea typeface="Montserrat"/>
              <a:cs typeface="Montserrat"/>
              <a:sym typeface="Montserrat"/>
            </a:endParaRPr>
          </a:p>
          <a:p>
            <a:pPr marL="0" lvl="0" indent="0" algn="l" rtl="0">
              <a:spcBef>
                <a:spcPts val="0"/>
              </a:spcBef>
              <a:spcAft>
                <a:spcPts val="0"/>
              </a:spcAft>
              <a:buNone/>
            </a:pPr>
            <a:r>
              <a:rPr lang="fr-CA" sz="1300" b="1" dirty="0" err="1">
                <a:latin typeface="Montserrat"/>
                <a:ea typeface="Montserrat"/>
                <a:cs typeface="Montserrat"/>
                <a:sym typeface="Montserrat"/>
              </a:rPr>
              <a:t>priority</a:t>
            </a:r>
            <a:endParaRPr lang="fr-CA" sz="1300" b="1" dirty="0">
              <a:latin typeface="Montserrat"/>
              <a:ea typeface="Montserrat"/>
              <a:cs typeface="Montserrat"/>
              <a:sym typeface="Montserrat"/>
            </a:endParaRPr>
          </a:p>
          <a:p>
            <a:pPr marL="0" lvl="0" indent="0" algn="l" rtl="0">
              <a:spcBef>
                <a:spcPts val="0"/>
              </a:spcBef>
              <a:spcAft>
                <a:spcPts val="0"/>
              </a:spcAft>
              <a:buNone/>
            </a:pPr>
            <a:endParaRPr sz="1300" b="1"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800" dirty="0">
              <a:latin typeface="Montserrat"/>
              <a:ea typeface="Montserrat"/>
              <a:cs typeface="Montserrat"/>
              <a:sym typeface="Montserrat"/>
            </a:endParaRPr>
          </a:p>
          <a:p>
            <a:pPr marL="0" lvl="0" indent="0" algn="l" rtl="0">
              <a:spcBef>
                <a:spcPts val="0"/>
              </a:spcBef>
              <a:spcAft>
                <a:spcPts val="0"/>
              </a:spcAft>
              <a:buNone/>
            </a:pPr>
            <a:endParaRPr sz="1600" dirty="0">
              <a:latin typeface="Montserrat"/>
              <a:ea typeface="Montserrat"/>
              <a:cs typeface="Montserrat"/>
              <a:sym typeface="Montserrat"/>
            </a:endParaRPr>
          </a:p>
        </p:txBody>
      </p:sp>
      <p:pic>
        <p:nvPicPr>
          <p:cNvPr id="142" name="Google Shape;142;p18"/>
          <p:cNvPicPr preferRelativeResize="0"/>
          <p:nvPr/>
        </p:nvPicPr>
        <p:blipFill>
          <a:blip r:embed="rId5">
            <a:alphaModFix/>
          </a:blip>
          <a:stretch>
            <a:fillRect/>
          </a:stretch>
        </p:blipFill>
        <p:spPr>
          <a:xfrm>
            <a:off x="331625" y="2884875"/>
            <a:ext cx="8309775" cy="1652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410249" y="257475"/>
            <a:ext cx="6855789" cy="79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400" b="1" dirty="0">
                <a:solidFill>
                  <a:schemeClr val="lt1"/>
                </a:solidFill>
                <a:latin typeface="Montserrat"/>
                <a:ea typeface="Montserrat"/>
                <a:cs typeface="Montserrat"/>
                <a:sym typeface="Montserrat"/>
              </a:rPr>
              <a:t>Step3) narrow down - </a:t>
            </a:r>
            <a:r>
              <a:rPr lang="fr-CA" sz="3400" b="1" dirty="0">
                <a:solidFill>
                  <a:schemeClr val="lt1"/>
                </a:solidFill>
                <a:latin typeface="Montserrat"/>
                <a:ea typeface="Montserrat"/>
                <a:cs typeface="Montserrat"/>
                <a:sym typeface="Montserrat"/>
              </a:rPr>
              <a:t>WELL</a:t>
            </a:r>
            <a:endParaRPr sz="3400" b="1" dirty="0">
              <a:latin typeface="Montserrat"/>
              <a:ea typeface="Montserrat"/>
              <a:cs typeface="Montserrat"/>
              <a:sym typeface="Montserrat"/>
            </a:endParaRPr>
          </a:p>
        </p:txBody>
      </p:sp>
      <p:pic>
        <p:nvPicPr>
          <p:cNvPr id="148" name="Google Shape;148;p19"/>
          <p:cNvPicPr preferRelativeResize="0"/>
          <p:nvPr/>
        </p:nvPicPr>
        <p:blipFill>
          <a:blip r:embed="rId4">
            <a:alphaModFix/>
          </a:blip>
          <a:stretch>
            <a:fillRect/>
          </a:stretch>
        </p:blipFill>
        <p:spPr>
          <a:xfrm>
            <a:off x="7808460" y="4972667"/>
            <a:ext cx="931474" cy="628650"/>
          </a:xfrm>
          <a:prstGeom prst="rect">
            <a:avLst/>
          </a:prstGeom>
          <a:noFill/>
          <a:ln>
            <a:noFill/>
          </a:ln>
        </p:spPr>
      </p:pic>
      <p:sp>
        <p:nvSpPr>
          <p:cNvPr id="149" name="Google Shape;149;p19"/>
          <p:cNvSpPr txBox="1"/>
          <p:nvPr/>
        </p:nvSpPr>
        <p:spPr>
          <a:xfrm>
            <a:off x="410250" y="1736450"/>
            <a:ext cx="2732100" cy="3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000" b="1">
                <a:latin typeface="Montserrat"/>
                <a:ea typeface="Montserrat"/>
                <a:cs typeface="Montserrat"/>
                <a:sym typeface="Montserrat"/>
              </a:rPr>
              <a:t>Each features are interconnected and helps us brainstorm outreach program. </a:t>
            </a:r>
            <a:endParaRPr>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800">
              <a:latin typeface="Montserrat"/>
              <a:ea typeface="Montserrat"/>
              <a:cs typeface="Montserrat"/>
              <a:sym typeface="Montserrat"/>
            </a:endParaRPr>
          </a:p>
          <a:p>
            <a:pPr marL="0" lvl="0" indent="0" algn="l" rtl="0">
              <a:spcBef>
                <a:spcPts val="0"/>
              </a:spcBef>
              <a:spcAft>
                <a:spcPts val="0"/>
              </a:spcAft>
              <a:buNone/>
            </a:pPr>
            <a:endParaRPr sz="1600">
              <a:latin typeface="Montserrat"/>
              <a:ea typeface="Montserrat"/>
              <a:cs typeface="Montserrat"/>
              <a:sym typeface="Montserrat"/>
            </a:endParaRPr>
          </a:p>
        </p:txBody>
      </p:sp>
      <p:pic>
        <p:nvPicPr>
          <p:cNvPr id="150" name="Google Shape;150;p19"/>
          <p:cNvPicPr preferRelativeResize="0"/>
          <p:nvPr/>
        </p:nvPicPr>
        <p:blipFill>
          <a:blip r:embed="rId5">
            <a:alphaModFix/>
          </a:blip>
          <a:stretch>
            <a:fillRect/>
          </a:stretch>
        </p:blipFill>
        <p:spPr>
          <a:xfrm>
            <a:off x="3063875" y="1499875"/>
            <a:ext cx="5370289" cy="3472800"/>
          </a:xfrm>
          <a:prstGeom prst="rect">
            <a:avLst/>
          </a:prstGeom>
          <a:noFill/>
          <a:ln>
            <a:noFill/>
          </a:ln>
        </p:spPr>
      </p:pic>
    </p:spTree>
  </p:cSld>
  <p:clrMapOvr>
    <a:masterClrMapping/>
  </p:clrMapOvr>
</p:sld>
</file>

<file path=ppt/theme/theme1.xml><?xml version="1.0" encoding="utf-8"?>
<a:theme xmlns:a="http://schemas.openxmlformats.org/drawingml/2006/main" name="TW_Renewab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1222</Words>
  <Application>Microsoft Office PowerPoint</Application>
  <PresentationFormat>On-screen Show (16:10)</PresentationFormat>
  <Paragraphs>151</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Montserrat</vt:lpstr>
      <vt:lpstr>Arial</vt:lpstr>
      <vt:lpstr>Calibri</vt:lpstr>
      <vt:lpstr>Nunito</vt:lpstr>
      <vt:lpstr>宋体</vt:lpstr>
      <vt:lpstr>TW_Renewable</vt:lpstr>
      <vt:lpstr>PowerPoint Presentation</vt:lpstr>
      <vt:lpstr>PowerPoint Presentation</vt:lpstr>
      <vt:lpstr>What is CECA?</vt:lpstr>
      <vt:lpstr>breakdown</vt:lpstr>
      <vt:lpstr>PowerPoint Presentation</vt:lpstr>
      <vt:lpstr>PowerPoint Presentation</vt:lpstr>
      <vt:lpstr>Step1) goal setting</vt:lpstr>
      <vt:lpstr>Step2) brainstorming - WELL</vt:lpstr>
      <vt:lpstr>Step3) narrow down - WELL</vt:lpstr>
      <vt:lpstr>Step4) start planning！</vt:lpstr>
      <vt:lpstr>PowerPoint Presentation</vt:lpstr>
      <vt:lpstr>What we did this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 Chan</dc:creator>
  <cp:lastModifiedBy>Kin Chan</cp:lastModifiedBy>
  <cp:revision>10</cp:revision>
  <dcterms:modified xsi:type="dcterms:W3CDTF">2020-11-04T02:08:07Z</dcterms:modified>
</cp:coreProperties>
</file>